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5" r:id="rId3"/>
    <p:sldMasterId id="2147483688" r:id="rId4"/>
  </p:sldMasterIdLst>
  <p:notesMasterIdLst>
    <p:notesMasterId r:id="rId32"/>
  </p:notesMasterIdLst>
  <p:sldIdLst>
    <p:sldId id="751" r:id="rId5"/>
    <p:sldId id="671" r:id="rId6"/>
    <p:sldId id="258" r:id="rId7"/>
    <p:sldId id="287" r:id="rId8"/>
    <p:sldId id="716" r:id="rId9"/>
    <p:sldId id="288" r:id="rId10"/>
    <p:sldId id="628" r:id="rId11"/>
    <p:sldId id="289" r:id="rId12"/>
    <p:sldId id="778" r:id="rId13"/>
    <p:sldId id="304" r:id="rId14"/>
    <p:sldId id="312" r:id="rId15"/>
    <p:sldId id="313" r:id="rId16"/>
    <p:sldId id="315" r:id="rId17"/>
    <p:sldId id="314" r:id="rId18"/>
    <p:sldId id="317" r:id="rId19"/>
    <p:sldId id="316" r:id="rId20"/>
    <p:sldId id="318" r:id="rId21"/>
    <p:sldId id="319" r:id="rId22"/>
    <p:sldId id="273" r:id="rId23"/>
    <p:sldId id="272" r:id="rId24"/>
    <p:sldId id="271" r:id="rId25"/>
    <p:sldId id="322" r:id="rId26"/>
    <p:sldId id="601" r:id="rId27"/>
    <p:sldId id="737" r:id="rId28"/>
    <p:sldId id="320" r:id="rId29"/>
    <p:sldId id="321" r:id="rId30"/>
    <p:sldId id="324" r:id="rId31"/>
  </p:sldIdLst>
  <p:sldSz cx="12192000" cy="6858000"/>
  <p:notesSz cx="7099300" cy="10234613"/>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1" d="100"/>
          <a:sy n="61" d="100"/>
        </p:scale>
        <p:origin x="788" y="52"/>
      </p:cViewPr>
      <p:guideLst>
        <p:guide orient="horz" pos="2181"/>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4A6A7B5C-9D48-485A-A470-0AB63215EEE7}" type="datetimeFigureOut">
              <a:rPr lang="zh-CN" altLang="en-US" smtClean="0"/>
              <a:t>2023-11-16</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A433C39-B23D-4EA5-A450-29515D694FD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433C39-B23D-4EA5-A450-29515D694FDC}"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9"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30"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32"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33"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34"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35"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37"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38"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39"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40"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41"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42"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51"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53"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55"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56"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60"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61"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62"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8"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64"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65"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66"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68"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69"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70"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72"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73"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75"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76"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77"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78"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80"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81"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82"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83"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84"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85"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DCE241-DEE1-40E4-BF29-D5573B8CB931}" type="datetimeFigureOut">
              <a:rPr lang="zh-CN" altLang="en-US" smtClean="0">
                <a:solidFill>
                  <a:prstClr val="black">
                    <a:tint val="75000"/>
                  </a:prstClr>
                </a:solidFill>
              </a:rPr>
              <a:t>2023-11-16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5CA2091-CCB1-4E0E-918B-ADC6A78FE5B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94"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96"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98"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99"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0"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03"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04"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05"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07"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08"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09"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11"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12"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13"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15"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16"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18"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19"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0"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1"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23"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4"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5"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6"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7"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28"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2"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23" name="PlaceHolder 2"/>
          <p:cNvSpPr>
            <a:spLocks noGrp="1"/>
          </p:cNvSpPr>
          <p:nvPr>
            <p:ph type="subTitle"/>
          </p:nvPr>
        </p:nvSpPr>
        <p:spPr>
          <a:xfrm>
            <a:off x="5183280" y="987480"/>
            <a:ext cx="6171840" cy="487332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2"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3"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25" name="PlaceHolder 2"/>
          <p:cNvSpPr>
            <a:spLocks noGrp="1"/>
          </p:cNvSpPr>
          <p:nvPr>
            <p:ph type="body"/>
          </p:nvPr>
        </p:nvSpPr>
        <p:spPr>
          <a:xfrm>
            <a:off x="5183280" y="987480"/>
            <a:ext cx="617184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27"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28"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0"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32"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33"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34"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36"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37"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38"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40"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41"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42"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44" name="PlaceHolder 2"/>
          <p:cNvSpPr>
            <a:spLocks noGrp="1"/>
          </p:cNvSpPr>
          <p:nvPr>
            <p:ph type="body"/>
          </p:nvPr>
        </p:nvSpPr>
        <p:spPr>
          <a:xfrm>
            <a:off x="5183280" y="98748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45" name="PlaceHolder 3"/>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47"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48"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49"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50" name="PlaceHolder 5"/>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52" name="PlaceHolder 2"/>
          <p:cNvSpPr>
            <a:spLocks noGrp="1"/>
          </p:cNvSpPr>
          <p:nvPr>
            <p:ph type="body"/>
          </p:nvPr>
        </p:nvSpPr>
        <p:spPr>
          <a:xfrm>
            <a:off x="518328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53" name="PlaceHolder 3"/>
          <p:cNvSpPr>
            <a:spLocks noGrp="1"/>
          </p:cNvSpPr>
          <p:nvPr>
            <p:ph type="body"/>
          </p:nvPr>
        </p:nvSpPr>
        <p:spPr>
          <a:xfrm>
            <a:off x="727020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54" name="PlaceHolder 4"/>
          <p:cNvSpPr>
            <a:spLocks noGrp="1"/>
          </p:cNvSpPr>
          <p:nvPr>
            <p:ph type="body"/>
          </p:nvPr>
        </p:nvSpPr>
        <p:spPr>
          <a:xfrm>
            <a:off x="9357120" y="98748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55" name="PlaceHolder 5"/>
          <p:cNvSpPr>
            <a:spLocks noGrp="1"/>
          </p:cNvSpPr>
          <p:nvPr>
            <p:ph type="body"/>
          </p:nvPr>
        </p:nvSpPr>
        <p:spPr>
          <a:xfrm>
            <a:off x="518328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56" name="PlaceHolder 6"/>
          <p:cNvSpPr>
            <a:spLocks noGrp="1"/>
          </p:cNvSpPr>
          <p:nvPr>
            <p:ph type="body"/>
          </p:nvPr>
        </p:nvSpPr>
        <p:spPr>
          <a:xfrm>
            <a:off x="727020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57" name="PlaceHolder 7"/>
          <p:cNvSpPr>
            <a:spLocks noGrp="1"/>
          </p:cNvSpPr>
          <p:nvPr>
            <p:ph type="body"/>
          </p:nvPr>
        </p:nvSpPr>
        <p:spPr>
          <a:xfrm>
            <a:off x="9357120" y="3533400"/>
            <a:ext cx="198720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DCE241-DEE1-40E4-BF29-D5573B8CB931}" type="datetimeFigureOut">
              <a:rPr lang="zh-CN" altLang="en-US" smtClean="0">
                <a:solidFill>
                  <a:prstClr val="black">
                    <a:tint val="75000"/>
                  </a:prstClr>
                </a:solidFill>
              </a:rPr>
              <a:t>2023-11-16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5CA2091-CCB1-4E0E-918B-ADC6A78FE5B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839880" y="457200"/>
            <a:ext cx="3931920" cy="7417080"/>
          </a:xfrm>
          <a:prstGeom prst="rect">
            <a:avLst/>
          </a:prstGeom>
        </p:spPr>
        <p:txBody>
          <a:bodyPr lIns="0" tIns="0" rIns="0" bIns="0" anchor="ctr">
            <a:noAutofit/>
          </a:bodyPr>
          <a:lstStyle/>
          <a:p>
            <a:pPr algn="ctr"/>
            <a:endParaRPr lang="en-US" sz="3200" b="0" strike="noStrike" spc="-1">
              <a:latin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17"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8" name="PlaceHolder 3"/>
          <p:cNvSpPr>
            <a:spLocks noGrp="1"/>
          </p:cNvSpPr>
          <p:nvPr>
            <p:ph type="body"/>
          </p:nvPr>
        </p:nvSpPr>
        <p:spPr>
          <a:xfrm>
            <a:off x="83458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19" name="PlaceHolder 4"/>
          <p:cNvSpPr>
            <a:spLocks noGrp="1"/>
          </p:cNvSpPr>
          <p:nvPr>
            <p:ph type="body"/>
          </p:nvPr>
        </p:nvSpPr>
        <p:spPr>
          <a:xfrm>
            <a:off x="51832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1" name="PlaceHolder 2"/>
          <p:cNvSpPr>
            <a:spLocks noGrp="1"/>
          </p:cNvSpPr>
          <p:nvPr>
            <p:ph type="body"/>
          </p:nvPr>
        </p:nvSpPr>
        <p:spPr>
          <a:xfrm>
            <a:off x="5183280" y="987480"/>
            <a:ext cx="3011760" cy="48733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2"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3" name="PlaceHolder 4"/>
          <p:cNvSpPr>
            <a:spLocks noGrp="1"/>
          </p:cNvSpPr>
          <p:nvPr>
            <p:ph type="body"/>
          </p:nvPr>
        </p:nvSpPr>
        <p:spPr>
          <a:xfrm>
            <a:off x="8345880" y="353340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839880" y="457200"/>
            <a:ext cx="3931920" cy="1599840"/>
          </a:xfrm>
          <a:prstGeom prst="rect">
            <a:avLst/>
          </a:prstGeom>
        </p:spPr>
        <p:txBody>
          <a:bodyPr lIns="0" tIns="0" rIns="0" bIns="0" anchor="ctr">
            <a:noAutofit/>
          </a:bodyPr>
          <a:lstStyle/>
          <a:p>
            <a:endParaRPr lang="en-US" sz="1800" b="0" strike="noStrike" spc="-1">
              <a:solidFill>
                <a:srgbClr val="000000"/>
              </a:solidFill>
              <a:latin typeface="等线" panose="02010600030101010101" charset="-122"/>
            </a:endParaRPr>
          </a:p>
        </p:txBody>
      </p:sp>
      <p:sp>
        <p:nvSpPr>
          <p:cNvPr id="25" name="PlaceHolder 2"/>
          <p:cNvSpPr>
            <a:spLocks noGrp="1"/>
          </p:cNvSpPr>
          <p:nvPr>
            <p:ph type="body"/>
          </p:nvPr>
        </p:nvSpPr>
        <p:spPr>
          <a:xfrm>
            <a:off x="51832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6" name="PlaceHolder 3"/>
          <p:cNvSpPr>
            <a:spLocks noGrp="1"/>
          </p:cNvSpPr>
          <p:nvPr>
            <p:ph type="body"/>
          </p:nvPr>
        </p:nvSpPr>
        <p:spPr>
          <a:xfrm>
            <a:off x="8345880" y="987480"/>
            <a:ext cx="301176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
        <p:nvSpPr>
          <p:cNvPr id="27" name="PlaceHolder 4"/>
          <p:cNvSpPr>
            <a:spLocks noGrp="1"/>
          </p:cNvSpPr>
          <p:nvPr>
            <p:ph type="body"/>
          </p:nvPr>
        </p:nvSpPr>
        <p:spPr>
          <a:xfrm>
            <a:off x="5183280" y="3533400"/>
            <a:ext cx="6171840" cy="2324520"/>
          </a:xfrm>
          <a:prstGeom prst="rect">
            <a:avLst/>
          </a:prstGeom>
        </p:spPr>
        <p:txBody>
          <a:bodyPr lIns="0" tIns="0" rIns="0" bIns="0">
            <a:normAutofit/>
          </a:bodyPr>
          <a:lstStyle/>
          <a:p>
            <a:endParaRPr lang="en-US" sz="2800" b="0" strike="noStrike" spc="-1">
              <a:solidFill>
                <a:srgbClr val="000000"/>
              </a:solidFill>
              <a:latin typeface="等线" panose="02010600030101010101"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图片 6"/>
          <p:cNvPicPr/>
          <p:nvPr/>
        </p:nvPicPr>
        <p:blipFill>
          <a:blip r:embed="rId14"/>
          <a:stretch>
            <a:fillRect/>
          </a:stretch>
        </p:blipFill>
        <p:spPr>
          <a:xfrm>
            <a:off x="0" y="4680"/>
            <a:ext cx="12191760" cy="6848280"/>
          </a:xfrm>
          <a:prstGeom prst="rect">
            <a:avLst/>
          </a:prstGeom>
          <a:ln w="0">
            <a:noFill/>
          </a:ln>
        </p:spPr>
      </p:pic>
      <p:sp>
        <p:nvSpPr>
          <p:cNvPr id="8" name="PlaceHolder 1"/>
          <p:cNvSpPr>
            <a:spLocks noGrp="1"/>
          </p:cNvSpPr>
          <p:nvPr>
            <p:ph type="dt"/>
          </p:nvPr>
        </p:nvSpPr>
        <p:spPr>
          <a:xfrm>
            <a:off x="838080" y="6356520"/>
            <a:ext cx="2742840" cy="364680"/>
          </a:xfrm>
          <a:prstGeom prst="rect">
            <a:avLst/>
          </a:prstGeom>
        </p:spPr>
        <p:txBody>
          <a:bodyPr anchor="ctr">
            <a:noAutofit/>
          </a:bodyPr>
          <a:lstStyle/>
          <a:p>
            <a:pPr>
              <a:lnSpc>
                <a:spcPct val="100000"/>
              </a:lnSpc>
            </a:pPr>
            <a:fld id="{48404F74-DF03-4DCF-AE96-746E63EC140E}" type="datetime">
              <a:rPr lang="en-US" sz="1200" b="0" strike="noStrike" spc="-1">
                <a:solidFill>
                  <a:srgbClr val="8B8B8B"/>
                </a:solidFill>
                <a:latin typeface="等线" panose="02010600030101010101" charset="-122"/>
              </a:rPr>
              <a:t>11/16/2023</a:t>
            </a:fld>
            <a:endParaRPr lang="en-US" sz="1200" b="0" strike="noStrike" spc="-1">
              <a:latin typeface="Calibri" panose="020F0502020204030204"/>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endParaRPr lang="en-US" sz="2400" b="0" strike="noStrike" spc="-1">
              <a:latin typeface="Calibri" panose="020F0502020204030204"/>
            </a:endParaRPr>
          </a:p>
        </p:txBody>
      </p:sp>
      <p:sp>
        <p:nvSpPr>
          <p:cNvPr id="3" name="PlaceHolder 3"/>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ADB0CFF8-24AD-4EA2-9DF4-7F03516073F1}" type="slidenum">
              <a:rPr lang="en-US" sz="1200" b="0" strike="noStrike" spc="-1">
                <a:solidFill>
                  <a:srgbClr val="8B8B8B"/>
                </a:solidFill>
                <a:latin typeface="等线" panose="02010600030101010101" charset="-122"/>
              </a:rPr>
              <a:t>‹#›</a:t>
            </a:fld>
            <a:endParaRPr lang="en-US" sz="1200" b="0" strike="noStrike" spc="-1">
              <a:latin typeface="Calibri" panose="020F0502020204030204"/>
            </a:endParaRPr>
          </a:p>
        </p:txBody>
      </p:sp>
      <p:pic>
        <p:nvPicPr>
          <p:cNvPr id="4" name="图片 4" descr="图片包含 游戏机&#10;&#10;描述已自动生成"/>
          <p:cNvPicPr/>
          <p:nvPr/>
        </p:nvPicPr>
        <p:blipFill>
          <a:blip r:embed="rId15"/>
          <a:srcRect l="1367" t="1642" r="3185" b="616"/>
          <a:stretch>
            <a:fillRect/>
          </a:stretch>
        </p:blipFill>
        <p:spPr>
          <a:xfrm>
            <a:off x="0" y="0"/>
            <a:ext cx="12191760" cy="6857640"/>
          </a:xfrm>
          <a:prstGeom prst="rect">
            <a:avLst/>
          </a:prstGeom>
          <a:ln w="0">
            <a:noFill/>
          </a:ln>
        </p:spPr>
      </p:pic>
      <p:sp>
        <p:nvSpPr>
          <p:cNvPr id="5"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zh-CN" sz="1800" b="0" strike="noStrike" spc="-1">
                <a:solidFill>
                  <a:srgbClr val="000000"/>
                </a:solidFill>
                <a:latin typeface="等线" panose="02010600030101010101" charset="-122"/>
              </a:rPr>
              <a:t>点击鼠标编辑标题文字格式</a:t>
            </a:r>
            <a:endParaRPr lang="en-US" sz="1800" b="0" strike="noStrike" spc="-1">
              <a:solidFill>
                <a:srgbClr val="000000"/>
              </a:solidFill>
              <a:latin typeface="等线" panose="02010600030101010101" charset="-122"/>
            </a:endParaRPr>
          </a:p>
        </p:txBody>
      </p:sp>
      <p:sp>
        <p:nvSpPr>
          <p:cNvPr id="6" name="PlaceHolder 5"/>
          <p:cNvSpPr>
            <a:spLocks noGrp="1"/>
          </p:cNvSpPr>
          <p:nvPr>
            <p:ph type="body"/>
          </p:nvPr>
        </p:nvSpPr>
        <p:spPr>
          <a:xfrm>
            <a:off x="609480" y="1604520"/>
            <a:ext cx="10972440" cy="3977280"/>
          </a:xfrm>
          <a:prstGeom prst="rect">
            <a:avLst/>
          </a:prstGeom>
        </p:spPr>
        <p:txBody>
          <a:bodyPr lIns="0" tIns="0" rIns="0" bIns="0">
            <a:normAutofit/>
          </a:bodyPr>
          <a:lstStyle/>
          <a:p>
            <a:pPr marL="431800" indent="-323850">
              <a:spcBef>
                <a:spcPts val="1415"/>
              </a:spcBef>
              <a:buClr>
                <a:srgbClr val="000000"/>
              </a:buClr>
              <a:buSzPct val="45000"/>
              <a:buFont typeface="Wingdings" panose="05000000000000000000" pitchFamily="2" charset="2"/>
              <a:buChar char=""/>
            </a:pPr>
            <a:r>
              <a:rPr lang="zh-CN" sz="2800" b="0" strike="noStrike" spc="-1">
                <a:solidFill>
                  <a:srgbClr val="000000"/>
                </a:solidFill>
                <a:latin typeface="等线" panose="02010600030101010101" charset="-122"/>
              </a:rPr>
              <a:t>点击鼠标编辑大纲文字格式</a:t>
            </a:r>
            <a:endParaRPr lang="en-US" sz="2800" b="0" strike="noStrike" spc="-1">
              <a:solidFill>
                <a:srgbClr val="000000"/>
              </a:solidFill>
              <a:latin typeface="等线" panose="02010600030101010101" charset="-122"/>
            </a:endParaRPr>
          </a:p>
          <a:p>
            <a:pPr marL="864235" lvl="1" indent="-323850">
              <a:spcBef>
                <a:spcPts val="1135"/>
              </a:spcBef>
              <a:buClr>
                <a:srgbClr val="000000"/>
              </a:buClr>
              <a:buSzPct val="75000"/>
              <a:buFont typeface="Symbol" panose="05050102010706020507" charset="2"/>
              <a:buChar char=""/>
            </a:pPr>
            <a:r>
              <a:rPr lang="zh-CN" sz="2000" b="0" strike="noStrike" spc="-1">
                <a:solidFill>
                  <a:srgbClr val="000000"/>
                </a:solidFill>
                <a:latin typeface="等线" panose="02010600030101010101" charset="-122"/>
              </a:rPr>
              <a:t>第二个大纲级</a:t>
            </a:r>
            <a:endParaRPr lang="en-US" sz="2000" b="0" strike="noStrike" spc="-1">
              <a:solidFill>
                <a:srgbClr val="000000"/>
              </a:solidFill>
              <a:latin typeface="等线" panose="02010600030101010101" charset="-122"/>
            </a:endParaRPr>
          </a:p>
          <a:p>
            <a:pPr marL="1296035" lvl="2" indent="-288290">
              <a:spcBef>
                <a:spcPts val="850"/>
              </a:spcBef>
              <a:buClr>
                <a:srgbClr val="000000"/>
              </a:buClr>
              <a:buSzPct val="45000"/>
              <a:buFont typeface="Wingdings" panose="05000000000000000000" pitchFamily="2" charset="2"/>
              <a:buChar char=""/>
            </a:pPr>
            <a:r>
              <a:rPr lang="zh-CN" sz="1800" b="0" strike="noStrike" spc="-1">
                <a:solidFill>
                  <a:srgbClr val="000000"/>
                </a:solidFill>
                <a:latin typeface="等线" panose="02010600030101010101" charset="-122"/>
              </a:rPr>
              <a:t>第三大纲级别</a:t>
            </a:r>
            <a:endParaRPr lang="en-US" sz="1800" b="0" strike="noStrike" spc="-1">
              <a:solidFill>
                <a:srgbClr val="000000"/>
              </a:solidFill>
              <a:latin typeface="等线" panose="02010600030101010101" charset="-122"/>
            </a:endParaRPr>
          </a:p>
          <a:p>
            <a:pPr marL="1727835" lvl="3" indent="-215900">
              <a:spcBef>
                <a:spcPts val="565"/>
              </a:spcBef>
              <a:buClr>
                <a:srgbClr val="000000"/>
              </a:buClr>
              <a:buSzPct val="75000"/>
              <a:buFont typeface="Symbol" panose="05050102010706020507" charset="2"/>
              <a:buChar char=""/>
            </a:pPr>
            <a:r>
              <a:rPr lang="zh-CN" sz="1800" b="0" strike="noStrike" spc="-1">
                <a:solidFill>
                  <a:srgbClr val="000000"/>
                </a:solidFill>
                <a:latin typeface="等线" panose="02010600030101010101" charset="-122"/>
              </a:rPr>
              <a:t>第四大纲级别</a:t>
            </a:r>
            <a:endParaRPr lang="en-US" sz="1800" b="0" strike="noStrike" spc="-1">
              <a:solidFill>
                <a:srgbClr val="000000"/>
              </a:solidFill>
              <a:latin typeface="等线" panose="02010600030101010101" charset="-122"/>
            </a:endParaRPr>
          </a:p>
          <a:p>
            <a:pPr marL="2160270" lvl="4" indent="-215900">
              <a:spcBef>
                <a:spcPts val="285"/>
              </a:spcBef>
              <a:buClr>
                <a:srgbClr val="000000"/>
              </a:buClr>
              <a:buSzPct val="45000"/>
              <a:buFont typeface="Wingdings" panose="05000000000000000000" pitchFamily="2" charset="2"/>
              <a:buChar char=""/>
            </a:pPr>
            <a:r>
              <a:rPr lang="zh-CN" sz="2000" b="0" strike="noStrike" spc="-1">
                <a:solidFill>
                  <a:srgbClr val="000000"/>
                </a:solidFill>
                <a:latin typeface="等线" panose="02010600030101010101" charset="-122"/>
              </a:rPr>
              <a:t>第五大纲级别</a:t>
            </a:r>
            <a:endParaRPr lang="en-US" sz="2000" b="0" strike="noStrike" spc="-1">
              <a:solidFill>
                <a:srgbClr val="000000"/>
              </a:solidFill>
              <a:latin typeface="等线" panose="02010600030101010101" charset="-122"/>
            </a:endParaRPr>
          </a:p>
          <a:p>
            <a:pPr marL="2592070" lvl="5" indent="-215900">
              <a:spcBef>
                <a:spcPts val="285"/>
              </a:spcBef>
              <a:buClr>
                <a:srgbClr val="000000"/>
              </a:buClr>
              <a:buSzPct val="45000"/>
              <a:buFont typeface="Wingdings" panose="05000000000000000000" pitchFamily="2" charset="2"/>
              <a:buChar char=""/>
            </a:pPr>
            <a:r>
              <a:rPr lang="zh-CN" sz="2000" b="0" strike="noStrike" spc="-1">
                <a:solidFill>
                  <a:srgbClr val="000000"/>
                </a:solidFill>
                <a:latin typeface="等线" panose="02010600030101010101" charset="-122"/>
              </a:rPr>
              <a:t>第六大纲级别</a:t>
            </a:r>
            <a:endParaRPr lang="en-US" sz="2000" b="0" strike="noStrike" spc="-1">
              <a:solidFill>
                <a:srgbClr val="000000"/>
              </a:solidFill>
              <a:latin typeface="等线" panose="02010600030101010101" charset="-122"/>
            </a:endParaRPr>
          </a:p>
          <a:p>
            <a:pPr marL="3023870" lvl="6" indent="-215900">
              <a:spcBef>
                <a:spcPts val="285"/>
              </a:spcBef>
              <a:buClr>
                <a:srgbClr val="000000"/>
              </a:buClr>
              <a:buSzPct val="45000"/>
              <a:buFont typeface="Wingdings" panose="05000000000000000000" pitchFamily="2" charset="2"/>
              <a:buChar char=""/>
            </a:pPr>
            <a:r>
              <a:rPr lang="zh-CN" sz="2000" b="0" strike="noStrike" spc="-1">
                <a:solidFill>
                  <a:srgbClr val="000000"/>
                </a:solidFill>
                <a:latin typeface="等线" panose="02010600030101010101" charset="-122"/>
              </a:rPr>
              <a:t>第七大纲级别</a:t>
            </a:r>
            <a:endParaRPr lang="en-US" sz="2000" b="0" strike="noStrike" spc="-1">
              <a:solidFill>
                <a:srgbClr val="000000"/>
              </a:solidFill>
              <a:latin typeface="等线" panose="02010600030101010101"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 name="图片 6"/>
          <p:cNvPicPr/>
          <p:nvPr/>
        </p:nvPicPr>
        <p:blipFill>
          <a:blip r:embed="rId15"/>
          <a:stretch>
            <a:fillRect/>
          </a:stretch>
        </p:blipFill>
        <p:spPr>
          <a:xfrm>
            <a:off x="0" y="4680"/>
            <a:ext cx="12191760" cy="6848280"/>
          </a:xfrm>
          <a:prstGeom prst="rect">
            <a:avLst/>
          </a:prstGeom>
          <a:ln w="0">
            <a:noFill/>
          </a:ln>
        </p:spPr>
      </p:pic>
      <p:sp>
        <p:nvSpPr>
          <p:cNvPr id="44" name="PlaceHolder 1"/>
          <p:cNvSpPr>
            <a:spLocks noGrp="1"/>
          </p:cNvSpPr>
          <p:nvPr>
            <p:ph type="title"/>
          </p:nvPr>
        </p:nvSpPr>
        <p:spPr>
          <a:xfrm>
            <a:off x="839880" y="457200"/>
            <a:ext cx="3931920" cy="1599840"/>
          </a:xfrm>
          <a:prstGeom prst="rect">
            <a:avLst/>
          </a:prstGeom>
        </p:spPr>
        <p:txBody>
          <a:bodyPr anchor="b">
            <a:noAutofit/>
          </a:bodyPr>
          <a:lstStyle/>
          <a:p>
            <a:pPr>
              <a:lnSpc>
                <a:spcPct val="90000"/>
              </a:lnSpc>
            </a:pPr>
            <a:r>
              <a:rPr lang="zh-CN" sz="3200" b="0" strike="noStrike" spc="-1">
                <a:solidFill>
                  <a:srgbClr val="000000"/>
                </a:solidFill>
                <a:latin typeface="等线 Light" panose="02010600030101010101" charset="-122"/>
              </a:rPr>
              <a:t>单击此处编辑母版标题样式</a:t>
            </a:r>
            <a:endParaRPr lang="en-US" sz="3200" b="0" strike="noStrike" spc="-1">
              <a:solidFill>
                <a:srgbClr val="000000"/>
              </a:solidFill>
              <a:latin typeface="等线" panose="02010600030101010101" charset="-122"/>
            </a:endParaRPr>
          </a:p>
        </p:txBody>
      </p:sp>
      <p:sp>
        <p:nvSpPr>
          <p:cNvPr id="45" name="PlaceHolder 2"/>
          <p:cNvSpPr>
            <a:spLocks noGrp="1"/>
          </p:cNvSpPr>
          <p:nvPr>
            <p:ph type="body"/>
          </p:nvPr>
        </p:nvSpPr>
        <p:spPr>
          <a:xfrm>
            <a:off x="5183280" y="987480"/>
            <a:ext cx="6171840" cy="4873320"/>
          </a:xfrm>
          <a:prstGeom prst="rect">
            <a:avLst/>
          </a:prstGeom>
        </p:spPr>
        <p:txBody>
          <a:bodyPr>
            <a:noAutofit/>
          </a:bodyPr>
          <a:lstStyle/>
          <a:p>
            <a:pPr marL="228600" indent="-227965">
              <a:lnSpc>
                <a:spcPct val="90000"/>
              </a:lnSpc>
              <a:spcBef>
                <a:spcPts val="1000"/>
              </a:spcBef>
              <a:buClr>
                <a:srgbClr val="000000"/>
              </a:buClr>
              <a:buFont typeface="Arial" panose="020B0604020202020204"/>
              <a:buChar char="•"/>
            </a:pPr>
            <a:r>
              <a:rPr lang="zh-CN" sz="3200" b="0" strike="noStrike" spc="-1">
                <a:solidFill>
                  <a:srgbClr val="000000"/>
                </a:solidFill>
                <a:latin typeface="等线" panose="02010600030101010101" charset="-122"/>
              </a:rPr>
              <a:t>单击此处编辑母版文本样式</a:t>
            </a:r>
            <a:endParaRPr lang="en-US" sz="3200" b="0" strike="noStrike" spc="-1">
              <a:solidFill>
                <a:srgbClr val="000000"/>
              </a:solidFill>
              <a:latin typeface="等线" panose="02010600030101010101" charset="-122"/>
            </a:endParaRPr>
          </a:p>
          <a:p>
            <a:pPr marL="685800" lvl="1" indent="-227965">
              <a:lnSpc>
                <a:spcPct val="90000"/>
              </a:lnSpc>
              <a:spcBef>
                <a:spcPts val="500"/>
              </a:spcBef>
              <a:buClr>
                <a:srgbClr val="000000"/>
              </a:buClr>
              <a:buFont typeface="Arial" panose="020B0604020202020204"/>
              <a:buChar char="•"/>
            </a:pPr>
            <a:r>
              <a:rPr lang="zh-CN" sz="2800" b="0" strike="noStrike" spc="-1">
                <a:solidFill>
                  <a:srgbClr val="000000"/>
                </a:solidFill>
                <a:latin typeface="等线" panose="02010600030101010101" charset="-122"/>
              </a:rPr>
              <a:t>二级</a:t>
            </a:r>
            <a:endParaRPr lang="en-US" sz="2800" b="0" strike="noStrike" spc="-1">
              <a:solidFill>
                <a:srgbClr val="000000"/>
              </a:solidFill>
              <a:latin typeface="等线" panose="02010600030101010101" charset="-122"/>
            </a:endParaRPr>
          </a:p>
          <a:p>
            <a:pPr marL="1143000" lvl="2" indent="-227965">
              <a:lnSpc>
                <a:spcPct val="90000"/>
              </a:lnSpc>
              <a:spcBef>
                <a:spcPts val="500"/>
              </a:spcBef>
              <a:buClr>
                <a:srgbClr val="000000"/>
              </a:buClr>
              <a:buFont typeface="Arial" panose="020B0604020202020204"/>
              <a:buChar char="•"/>
            </a:pPr>
            <a:r>
              <a:rPr lang="zh-CN" sz="2400" b="0" strike="noStrike" spc="-1">
                <a:solidFill>
                  <a:srgbClr val="000000"/>
                </a:solidFill>
                <a:latin typeface="等线" panose="02010600030101010101" charset="-122"/>
              </a:rPr>
              <a:t>三级</a:t>
            </a:r>
            <a:endParaRPr lang="en-US" sz="2400" b="0" strike="noStrike" spc="-1">
              <a:solidFill>
                <a:srgbClr val="000000"/>
              </a:solidFill>
              <a:latin typeface="等线" panose="02010600030101010101" charset="-122"/>
            </a:endParaRPr>
          </a:p>
          <a:p>
            <a:pPr marL="1600200" lvl="3" indent="-227965">
              <a:lnSpc>
                <a:spcPct val="90000"/>
              </a:lnSpc>
              <a:spcBef>
                <a:spcPts val="500"/>
              </a:spcBef>
              <a:buClr>
                <a:srgbClr val="000000"/>
              </a:buClr>
              <a:buFont typeface="Arial" panose="020B0604020202020204"/>
              <a:buChar char="•"/>
            </a:pPr>
            <a:r>
              <a:rPr lang="zh-CN" sz="2000" b="0" strike="noStrike" spc="-1">
                <a:solidFill>
                  <a:srgbClr val="000000"/>
                </a:solidFill>
                <a:latin typeface="等线" panose="02010600030101010101" charset="-122"/>
              </a:rPr>
              <a:t>四级</a:t>
            </a:r>
            <a:endParaRPr lang="en-US" sz="2000" b="0" strike="noStrike" spc="-1">
              <a:solidFill>
                <a:srgbClr val="000000"/>
              </a:solidFill>
              <a:latin typeface="等线" panose="02010600030101010101" charset="-122"/>
            </a:endParaRPr>
          </a:p>
          <a:p>
            <a:pPr marL="2057400" lvl="4" indent="-227965">
              <a:lnSpc>
                <a:spcPct val="90000"/>
              </a:lnSpc>
              <a:spcBef>
                <a:spcPts val="500"/>
              </a:spcBef>
              <a:buClr>
                <a:srgbClr val="000000"/>
              </a:buClr>
              <a:buFont typeface="Arial" panose="020B0604020202020204"/>
              <a:buChar char="•"/>
            </a:pPr>
            <a:r>
              <a:rPr lang="zh-CN" sz="2000" b="0" strike="noStrike" spc="-1">
                <a:solidFill>
                  <a:srgbClr val="000000"/>
                </a:solidFill>
                <a:latin typeface="等线" panose="02010600030101010101" charset="-122"/>
              </a:rPr>
              <a:t>五级</a:t>
            </a:r>
            <a:endParaRPr lang="en-US" sz="2000" b="0" strike="noStrike" spc="-1">
              <a:solidFill>
                <a:srgbClr val="000000"/>
              </a:solidFill>
              <a:latin typeface="等线" panose="02010600030101010101" charset="-122"/>
            </a:endParaRPr>
          </a:p>
        </p:txBody>
      </p:sp>
      <p:sp>
        <p:nvSpPr>
          <p:cNvPr id="46" name="PlaceHolder 3"/>
          <p:cNvSpPr>
            <a:spLocks noGrp="1"/>
          </p:cNvSpPr>
          <p:nvPr>
            <p:ph type="body"/>
          </p:nvPr>
        </p:nvSpPr>
        <p:spPr>
          <a:xfrm>
            <a:off x="839880" y="2057400"/>
            <a:ext cx="3931920" cy="3811320"/>
          </a:xfrm>
          <a:prstGeom prst="rect">
            <a:avLst/>
          </a:prstGeom>
        </p:spPr>
        <p:txBody>
          <a:bodyPr>
            <a:noAutofit/>
          </a:bodyPr>
          <a:lstStyle/>
          <a:p>
            <a:pPr>
              <a:lnSpc>
                <a:spcPct val="90000"/>
              </a:lnSpc>
              <a:spcBef>
                <a:spcPts val="1000"/>
              </a:spcBef>
              <a:tabLst>
                <a:tab pos="0" algn="l"/>
              </a:tabLst>
            </a:pPr>
            <a:r>
              <a:rPr lang="zh-CN" sz="1600" b="0" strike="noStrike" spc="-1">
                <a:solidFill>
                  <a:srgbClr val="000000"/>
                </a:solidFill>
                <a:latin typeface="等线" panose="02010600030101010101" charset="-122"/>
              </a:rPr>
              <a:t>单击此处编辑母版文本样式</a:t>
            </a:r>
            <a:endParaRPr lang="en-US" sz="1600" b="0" strike="noStrike" spc="-1">
              <a:solidFill>
                <a:srgbClr val="000000"/>
              </a:solidFill>
              <a:latin typeface="等线" panose="02010600030101010101" charset="-122"/>
            </a:endParaRPr>
          </a:p>
        </p:txBody>
      </p:sp>
      <p:sp>
        <p:nvSpPr>
          <p:cNvPr id="47" name="PlaceHolder 4"/>
          <p:cNvSpPr>
            <a:spLocks noGrp="1"/>
          </p:cNvSpPr>
          <p:nvPr>
            <p:ph type="dt"/>
          </p:nvPr>
        </p:nvSpPr>
        <p:spPr>
          <a:xfrm>
            <a:off x="838080" y="6356520"/>
            <a:ext cx="2742840" cy="364680"/>
          </a:xfrm>
          <a:prstGeom prst="rect">
            <a:avLst/>
          </a:prstGeom>
        </p:spPr>
        <p:txBody>
          <a:bodyPr anchor="ctr">
            <a:noAutofit/>
          </a:bodyPr>
          <a:lstStyle/>
          <a:p>
            <a:pPr>
              <a:lnSpc>
                <a:spcPct val="100000"/>
              </a:lnSpc>
            </a:pPr>
            <a:fld id="{A9ADEFF0-0750-4400-9B12-8B2C9AF732DF}" type="datetime">
              <a:rPr lang="en-US" sz="1200" b="0" strike="noStrike" spc="-1">
                <a:solidFill>
                  <a:srgbClr val="8B8B8B"/>
                </a:solidFill>
                <a:latin typeface="等线" panose="02010600030101010101" charset="-122"/>
              </a:rPr>
              <a:t>11/16/2023</a:t>
            </a:fld>
            <a:endParaRPr lang="en-US" sz="1200" b="0" strike="noStrike" spc="-1">
              <a:latin typeface="Calibri" panose="020F0502020204030204"/>
            </a:endParaRPr>
          </a:p>
        </p:txBody>
      </p:sp>
      <p:sp>
        <p:nvSpPr>
          <p:cNvPr id="48" name="PlaceHolder 5"/>
          <p:cNvSpPr>
            <a:spLocks noGrp="1"/>
          </p:cNvSpPr>
          <p:nvPr>
            <p:ph type="ftr"/>
          </p:nvPr>
        </p:nvSpPr>
        <p:spPr>
          <a:xfrm>
            <a:off x="4038480" y="6356520"/>
            <a:ext cx="4114440" cy="364680"/>
          </a:xfrm>
          <a:prstGeom prst="rect">
            <a:avLst/>
          </a:prstGeom>
        </p:spPr>
        <p:txBody>
          <a:bodyPr anchor="ctr">
            <a:noAutofit/>
          </a:bodyPr>
          <a:lstStyle/>
          <a:p>
            <a:endParaRPr lang="en-US" sz="2400" b="0" strike="noStrike" spc="-1">
              <a:latin typeface="Calibri" panose="020F0502020204030204"/>
            </a:endParaRPr>
          </a:p>
        </p:txBody>
      </p:sp>
      <p:sp>
        <p:nvSpPr>
          <p:cNvPr id="49" name="PlaceHolder 6"/>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BF0B5642-11C5-4950-8C50-7DDEFB55BEFB}" type="slidenum">
              <a:rPr lang="en-US" sz="1200" b="0" strike="noStrike" spc="-1">
                <a:solidFill>
                  <a:srgbClr val="8B8B8B"/>
                </a:solidFill>
                <a:latin typeface="等线" panose="02010600030101010101" charset="-122"/>
              </a:rPr>
              <a:t>‹#›</a:t>
            </a:fld>
            <a:endParaRPr lang="en-US" sz="1200" b="0" strike="noStrike" spc="-1">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6" name="图片 6"/>
          <p:cNvPicPr/>
          <p:nvPr/>
        </p:nvPicPr>
        <p:blipFill>
          <a:blip r:embed="rId14"/>
          <a:stretch>
            <a:fillRect/>
          </a:stretch>
        </p:blipFill>
        <p:spPr>
          <a:xfrm>
            <a:off x="0" y="4680"/>
            <a:ext cx="12191760" cy="6848280"/>
          </a:xfrm>
          <a:prstGeom prst="rect">
            <a:avLst/>
          </a:prstGeom>
          <a:ln w="0">
            <a:noFill/>
          </a:ln>
        </p:spPr>
      </p:pic>
      <p:sp>
        <p:nvSpPr>
          <p:cNvPr id="87" name="PlaceHolder 1"/>
          <p:cNvSpPr>
            <a:spLocks noGrp="1"/>
          </p:cNvSpPr>
          <p:nvPr>
            <p:ph type="title"/>
          </p:nvPr>
        </p:nvSpPr>
        <p:spPr>
          <a:xfrm>
            <a:off x="839880" y="457200"/>
            <a:ext cx="3931920" cy="1599840"/>
          </a:xfrm>
          <a:prstGeom prst="rect">
            <a:avLst/>
          </a:prstGeom>
        </p:spPr>
        <p:txBody>
          <a:bodyPr anchor="b">
            <a:noAutofit/>
          </a:bodyPr>
          <a:lstStyle/>
          <a:p>
            <a:pPr>
              <a:lnSpc>
                <a:spcPct val="90000"/>
              </a:lnSpc>
            </a:pPr>
            <a:r>
              <a:rPr lang="zh-CN" sz="3200" b="0" strike="noStrike" spc="-1">
                <a:solidFill>
                  <a:srgbClr val="000000"/>
                </a:solidFill>
                <a:latin typeface="等线 Light" panose="02010600030101010101" charset="-122"/>
              </a:rPr>
              <a:t>单击此处编辑母版标题样式</a:t>
            </a:r>
            <a:endParaRPr lang="en-US" sz="3200" b="0" strike="noStrike" spc="-1">
              <a:solidFill>
                <a:srgbClr val="000000"/>
              </a:solidFill>
              <a:latin typeface="等线" panose="02010600030101010101" charset="-122"/>
            </a:endParaRPr>
          </a:p>
        </p:txBody>
      </p:sp>
      <p:sp>
        <p:nvSpPr>
          <p:cNvPr id="88" name="PlaceHolder 2"/>
          <p:cNvSpPr>
            <a:spLocks noGrp="1"/>
          </p:cNvSpPr>
          <p:nvPr>
            <p:ph type="body"/>
          </p:nvPr>
        </p:nvSpPr>
        <p:spPr>
          <a:xfrm>
            <a:off x="5183280" y="987480"/>
            <a:ext cx="6171840" cy="4873320"/>
          </a:xfrm>
          <a:prstGeom prst="rect">
            <a:avLst/>
          </a:prstGeom>
        </p:spPr>
        <p:txBody>
          <a:bodyPr>
            <a:noAutofit/>
          </a:bodyPr>
          <a:lstStyle/>
          <a:p>
            <a:pPr marL="228600" indent="-227965">
              <a:lnSpc>
                <a:spcPct val="90000"/>
              </a:lnSpc>
              <a:spcBef>
                <a:spcPts val="1000"/>
              </a:spcBef>
              <a:buClr>
                <a:srgbClr val="000000"/>
              </a:buClr>
              <a:buFont typeface="Arial" panose="020B0604020202020204"/>
              <a:buChar char="•"/>
            </a:pPr>
            <a:r>
              <a:rPr lang="zh-CN" sz="3200" b="0" strike="noStrike" spc="-1">
                <a:solidFill>
                  <a:srgbClr val="000000"/>
                </a:solidFill>
                <a:latin typeface="等线" panose="02010600030101010101" charset="-122"/>
              </a:rPr>
              <a:t>单击此处编辑母版文本样式</a:t>
            </a:r>
            <a:endParaRPr lang="en-US" sz="3200" b="0" strike="noStrike" spc="-1">
              <a:solidFill>
                <a:srgbClr val="000000"/>
              </a:solidFill>
              <a:latin typeface="等线" panose="02010600030101010101" charset="-122"/>
            </a:endParaRPr>
          </a:p>
          <a:p>
            <a:pPr marL="685800" lvl="1" indent="-227965">
              <a:lnSpc>
                <a:spcPct val="90000"/>
              </a:lnSpc>
              <a:spcBef>
                <a:spcPts val="500"/>
              </a:spcBef>
              <a:buClr>
                <a:srgbClr val="000000"/>
              </a:buClr>
              <a:buFont typeface="Arial" panose="020B0604020202020204"/>
              <a:buChar char="•"/>
            </a:pPr>
            <a:r>
              <a:rPr lang="zh-CN" sz="2800" b="0" strike="noStrike" spc="-1">
                <a:solidFill>
                  <a:srgbClr val="000000"/>
                </a:solidFill>
                <a:latin typeface="等线" panose="02010600030101010101" charset="-122"/>
              </a:rPr>
              <a:t>二级</a:t>
            </a:r>
            <a:endParaRPr lang="en-US" sz="2800" b="0" strike="noStrike" spc="-1">
              <a:solidFill>
                <a:srgbClr val="000000"/>
              </a:solidFill>
              <a:latin typeface="等线" panose="02010600030101010101" charset="-122"/>
            </a:endParaRPr>
          </a:p>
          <a:p>
            <a:pPr marL="1143000" lvl="2" indent="-227965">
              <a:lnSpc>
                <a:spcPct val="90000"/>
              </a:lnSpc>
              <a:spcBef>
                <a:spcPts val="500"/>
              </a:spcBef>
              <a:buClr>
                <a:srgbClr val="000000"/>
              </a:buClr>
              <a:buFont typeface="Arial" panose="020B0604020202020204"/>
              <a:buChar char="•"/>
            </a:pPr>
            <a:r>
              <a:rPr lang="zh-CN" sz="2400" b="0" strike="noStrike" spc="-1">
                <a:solidFill>
                  <a:srgbClr val="000000"/>
                </a:solidFill>
                <a:latin typeface="等线" panose="02010600030101010101" charset="-122"/>
              </a:rPr>
              <a:t>三级</a:t>
            </a:r>
            <a:endParaRPr lang="en-US" sz="2400" b="0" strike="noStrike" spc="-1">
              <a:solidFill>
                <a:srgbClr val="000000"/>
              </a:solidFill>
              <a:latin typeface="等线" panose="02010600030101010101" charset="-122"/>
            </a:endParaRPr>
          </a:p>
          <a:p>
            <a:pPr marL="1600200" lvl="3" indent="-227965">
              <a:lnSpc>
                <a:spcPct val="90000"/>
              </a:lnSpc>
              <a:spcBef>
                <a:spcPts val="500"/>
              </a:spcBef>
              <a:buClr>
                <a:srgbClr val="000000"/>
              </a:buClr>
              <a:buFont typeface="Arial" panose="020B0604020202020204"/>
              <a:buChar char="•"/>
            </a:pPr>
            <a:r>
              <a:rPr lang="zh-CN" sz="2000" b="0" strike="noStrike" spc="-1">
                <a:solidFill>
                  <a:srgbClr val="000000"/>
                </a:solidFill>
                <a:latin typeface="等线" panose="02010600030101010101" charset="-122"/>
              </a:rPr>
              <a:t>四级</a:t>
            </a:r>
            <a:endParaRPr lang="en-US" sz="2000" b="0" strike="noStrike" spc="-1">
              <a:solidFill>
                <a:srgbClr val="000000"/>
              </a:solidFill>
              <a:latin typeface="等线" panose="02010600030101010101" charset="-122"/>
            </a:endParaRPr>
          </a:p>
          <a:p>
            <a:pPr marL="2057400" lvl="4" indent="-227965">
              <a:lnSpc>
                <a:spcPct val="90000"/>
              </a:lnSpc>
              <a:spcBef>
                <a:spcPts val="500"/>
              </a:spcBef>
              <a:buClr>
                <a:srgbClr val="000000"/>
              </a:buClr>
              <a:buFont typeface="Arial" panose="020B0604020202020204"/>
              <a:buChar char="•"/>
            </a:pPr>
            <a:r>
              <a:rPr lang="zh-CN" sz="2000" b="0" strike="noStrike" spc="-1">
                <a:solidFill>
                  <a:srgbClr val="000000"/>
                </a:solidFill>
                <a:latin typeface="等线" panose="02010600030101010101" charset="-122"/>
              </a:rPr>
              <a:t>五级</a:t>
            </a:r>
            <a:endParaRPr lang="en-US" sz="2000" b="0" strike="noStrike" spc="-1">
              <a:solidFill>
                <a:srgbClr val="000000"/>
              </a:solidFill>
              <a:latin typeface="等线" panose="02010600030101010101" charset="-122"/>
            </a:endParaRPr>
          </a:p>
        </p:txBody>
      </p:sp>
      <p:sp>
        <p:nvSpPr>
          <p:cNvPr id="89" name="PlaceHolder 3"/>
          <p:cNvSpPr>
            <a:spLocks noGrp="1"/>
          </p:cNvSpPr>
          <p:nvPr>
            <p:ph type="body"/>
          </p:nvPr>
        </p:nvSpPr>
        <p:spPr>
          <a:xfrm>
            <a:off x="839880" y="2057400"/>
            <a:ext cx="3931920" cy="3811320"/>
          </a:xfrm>
          <a:prstGeom prst="rect">
            <a:avLst/>
          </a:prstGeom>
        </p:spPr>
        <p:txBody>
          <a:bodyPr>
            <a:noAutofit/>
          </a:bodyPr>
          <a:lstStyle/>
          <a:p>
            <a:pPr>
              <a:lnSpc>
                <a:spcPct val="90000"/>
              </a:lnSpc>
              <a:spcBef>
                <a:spcPts val="1000"/>
              </a:spcBef>
              <a:tabLst>
                <a:tab pos="0" algn="l"/>
              </a:tabLst>
            </a:pPr>
            <a:r>
              <a:rPr lang="zh-CN" sz="1600" b="0" strike="noStrike" spc="-1">
                <a:solidFill>
                  <a:srgbClr val="000000"/>
                </a:solidFill>
                <a:latin typeface="等线" panose="02010600030101010101" charset="-122"/>
              </a:rPr>
              <a:t>单击此处编辑母版文本样式</a:t>
            </a:r>
            <a:endParaRPr lang="en-US" sz="1600" b="0" strike="noStrike" spc="-1">
              <a:solidFill>
                <a:srgbClr val="000000"/>
              </a:solidFill>
              <a:latin typeface="等线" panose="02010600030101010101" charset="-122"/>
            </a:endParaRPr>
          </a:p>
        </p:txBody>
      </p:sp>
      <p:sp>
        <p:nvSpPr>
          <p:cNvPr id="90" name="PlaceHolder 4"/>
          <p:cNvSpPr>
            <a:spLocks noGrp="1"/>
          </p:cNvSpPr>
          <p:nvPr>
            <p:ph type="dt"/>
          </p:nvPr>
        </p:nvSpPr>
        <p:spPr>
          <a:xfrm>
            <a:off x="838080" y="6356520"/>
            <a:ext cx="2742840" cy="364680"/>
          </a:xfrm>
          <a:prstGeom prst="rect">
            <a:avLst/>
          </a:prstGeom>
        </p:spPr>
        <p:txBody>
          <a:bodyPr anchor="ctr">
            <a:noAutofit/>
          </a:bodyPr>
          <a:lstStyle/>
          <a:p>
            <a:pPr>
              <a:lnSpc>
                <a:spcPct val="100000"/>
              </a:lnSpc>
            </a:pPr>
            <a:fld id="{1C623DAF-E04A-46D6-8331-D3D8E5C0F8F7}" type="datetime">
              <a:rPr lang="en-US" sz="1200" b="0" strike="noStrike" spc="-1">
                <a:solidFill>
                  <a:srgbClr val="8B8B8B"/>
                </a:solidFill>
                <a:latin typeface="等线" panose="02010600030101010101" charset="-122"/>
              </a:rPr>
              <a:t>11/16/2023</a:t>
            </a:fld>
            <a:endParaRPr lang="en-US" sz="1200" b="0" strike="noStrike" spc="-1">
              <a:latin typeface="Calibri" panose="020F0502020204030204"/>
            </a:endParaRPr>
          </a:p>
        </p:txBody>
      </p:sp>
      <p:sp>
        <p:nvSpPr>
          <p:cNvPr id="91" name="PlaceHolder 5"/>
          <p:cNvSpPr>
            <a:spLocks noGrp="1"/>
          </p:cNvSpPr>
          <p:nvPr>
            <p:ph type="ftr"/>
          </p:nvPr>
        </p:nvSpPr>
        <p:spPr>
          <a:xfrm>
            <a:off x="4038480" y="6356520"/>
            <a:ext cx="4114440" cy="364680"/>
          </a:xfrm>
          <a:prstGeom prst="rect">
            <a:avLst/>
          </a:prstGeom>
        </p:spPr>
        <p:txBody>
          <a:bodyPr anchor="ctr">
            <a:noAutofit/>
          </a:bodyPr>
          <a:lstStyle/>
          <a:p>
            <a:endParaRPr lang="en-US" sz="2400" b="0" strike="noStrike" spc="-1">
              <a:latin typeface="Calibri" panose="020F0502020204030204"/>
            </a:endParaRPr>
          </a:p>
        </p:txBody>
      </p:sp>
      <p:sp>
        <p:nvSpPr>
          <p:cNvPr id="92" name="PlaceHolder 6"/>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3C5CFE1F-C859-43EE-9F08-81F492F63A21}" type="slidenum">
              <a:rPr lang="en-US" sz="1200" b="0" strike="noStrike" spc="-1">
                <a:solidFill>
                  <a:srgbClr val="8B8B8B"/>
                </a:solidFill>
                <a:latin typeface="等线" panose="02010600030101010101" charset="-122"/>
              </a:rPr>
              <a:t>‹#›</a:t>
            </a:fld>
            <a:endParaRPr lang="en-US" sz="1200" b="0" strike="noStrike" spc="-1">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 name="图片 6"/>
          <p:cNvPicPr/>
          <p:nvPr/>
        </p:nvPicPr>
        <p:blipFill>
          <a:blip r:embed="rId15"/>
          <a:stretch>
            <a:fillRect/>
          </a:stretch>
        </p:blipFill>
        <p:spPr>
          <a:xfrm>
            <a:off x="0" y="4680"/>
            <a:ext cx="12191760" cy="6848280"/>
          </a:xfrm>
          <a:prstGeom prst="rect">
            <a:avLst/>
          </a:prstGeom>
          <a:ln w="0">
            <a:noFill/>
          </a:ln>
        </p:spPr>
      </p:pic>
      <p:sp>
        <p:nvSpPr>
          <p:cNvPr id="216" name="PlaceHolder 1"/>
          <p:cNvSpPr>
            <a:spLocks noGrp="1"/>
          </p:cNvSpPr>
          <p:nvPr>
            <p:ph type="title"/>
          </p:nvPr>
        </p:nvSpPr>
        <p:spPr>
          <a:xfrm>
            <a:off x="839880" y="457200"/>
            <a:ext cx="3931920" cy="1599840"/>
          </a:xfrm>
          <a:prstGeom prst="rect">
            <a:avLst/>
          </a:prstGeom>
        </p:spPr>
        <p:txBody>
          <a:bodyPr anchor="b">
            <a:noAutofit/>
          </a:bodyPr>
          <a:lstStyle/>
          <a:p>
            <a:pPr>
              <a:lnSpc>
                <a:spcPct val="90000"/>
              </a:lnSpc>
            </a:pPr>
            <a:r>
              <a:rPr lang="zh-CN" sz="3200" b="0" strike="noStrike" spc="-1">
                <a:solidFill>
                  <a:srgbClr val="000000"/>
                </a:solidFill>
                <a:latin typeface="等线 Light" panose="02010600030101010101" charset="-122"/>
              </a:rPr>
              <a:t>单击此处编辑母版标题样式</a:t>
            </a:r>
            <a:endParaRPr lang="en-US" sz="3200" b="0" strike="noStrike" spc="-1">
              <a:solidFill>
                <a:srgbClr val="000000"/>
              </a:solidFill>
              <a:latin typeface="等线" panose="02010600030101010101" charset="-122"/>
            </a:endParaRPr>
          </a:p>
        </p:txBody>
      </p:sp>
      <p:sp>
        <p:nvSpPr>
          <p:cNvPr id="217" name="PlaceHolder 2"/>
          <p:cNvSpPr>
            <a:spLocks noGrp="1"/>
          </p:cNvSpPr>
          <p:nvPr>
            <p:ph type="body"/>
          </p:nvPr>
        </p:nvSpPr>
        <p:spPr>
          <a:xfrm>
            <a:off x="5183280" y="987480"/>
            <a:ext cx="6171840" cy="4873320"/>
          </a:xfrm>
          <a:prstGeom prst="rect">
            <a:avLst/>
          </a:prstGeom>
        </p:spPr>
        <p:txBody>
          <a:bodyPr>
            <a:noAutofit/>
          </a:bodyPr>
          <a:lstStyle/>
          <a:p>
            <a:pPr marL="228600" indent="-227965">
              <a:lnSpc>
                <a:spcPct val="90000"/>
              </a:lnSpc>
              <a:spcBef>
                <a:spcPts val="1000"/>
              </a:spcBef>
              <a:buClr>
                <a:srgbClr val="000000"/>
              </a:buClr>
              <a:buFont typeface="Arial" panose="020B0604020202020204"/>
              <a:buChar char="•"/>
            </a:pPr>
            <a:r>
              <a:rPr lang="zh-CN" sz="3200" b="0" strike="noStrike" spc="-1">
                <a:solidFill>
                  <a:srgbClr val="000000"/>
                </a:solidFill>
                <a:latin typeface="等线" panose="02010600030101010101" charset="-122"/>
              </a:rPr>
              <a:t>单击此处编辑母版文本样式</a:t>
            </a:r>
            <a:endParaRPr lang="en-US" sz="3200" b="0" strike="noStrike" spc="-1">
              <a:solidFill>
                <a:srgbClr val="000000"/>
              </a:solidFill>
              <a:latin typeface="等线" panose="02010600030101010101" charset="-122"/>
            </a:endParaRPr>
          </a:p>
          <a:p>
            <a:pPr marL="685800" lvl="1" indent="-227965">
              <a:lnSpc>
                <a:spcPct val="90000"/>
              </a:lnSpc>
              <a:spcBef>
                <a:spcPts val="500"/>
              </a:spcBef>
              <a:buClr>
                <a:srgbClr val="000000"/>
              </a:buClr>
              <a:buFont typeface="Arial" panose="020B0604020202020204"/>
              <a:buChar char="•"/>
            </a:pPr>
            <a:r>
              <a:rPr lang="zh-CN" sz="2800" b="0" strike="noStrike" spc="-1">
                <a:solidFill>
                  <a:srgbClr val="000000"/>
                </a:solidFill>
                <a:latin typeface="等线" panose="02010600030101010101" charset="-122"/>
              </a:rPr>
              <a:t>二级</a:t>
            </a:r>
            <a:endParaRPr lang="en-US" sz="2800" b="0" strike="noStrike" spc="-1">
              <a:solidFill>
                <a:srgbClr val="000000"/>
              </a:solidFill>
              <a:latin typeface="等线" panose="02010600030101010101" charset="-122"/>
            </a:endParaRPr>
          </a:p>
          <a:p>
            <a:pPr marL="1143000" lvl="2" indent="-227965">
              <a:lnSpc>
                <a:spcPct val="90000"/>
              </a:lnSpc>
              <a:spcBef>
                <a:spcPts val="500"/>
              </a:spcBef>
              <a:buClr>
                <a:srgbClr val="000000"/>
              </a:buClr>
              <a:buFont typeface="Arial" panose="020B0604020202020204"/>
              <a:buChar char="•"/>
            </a:pPr>
            <a:r>
              <a:rPr lang="zh-CN" sz="2400" b="0" strike="noStrike" spc="-1">
                <a:solidFill>
                  <a:srgbClr val="000000"/>
                </a:solidFill>
                <a:latin typeface="等线" panose="02010600030101010101" charset="-122"/>
              </a:rPr>
              <a:t>三级</a:t>
            </a:r>
            <a:endParaRPr lang="en-US" sz="2400" b="0" strike="noStrike" spc="-1">
              <a:solidFill>
                <a:srgbClr val="000000"/>
              </a:solidFill>
              <a:latin typeface="等线" panose="02010600030101010101" charset="-122"/>
            </a:endParaRPr>
          </a:p>
          <a:p>
            <a:pPr marL="1600200" lvl="3" indent="-227965">
              <a:lnSpc>
                <a:spcPct val="90000"/>
              </a:lnSpc>
              <a:spcBef>
                <a:spcPts val="500"/>
              </a:spcBef>
              <a:buClr>
                <a:srgbClr val="000000"/>
              </a:buClr>
              <a:buFont typeface="Arial" panose="020B0604020202020204"/>
              <a:buChar char="•"/>
            </a:pPr>
            <a:r>
              <a:rPr lang="zh-CN" sz="2000" b="0" strike="noStrike" spc="-1">
                <a:solidFill>
                  <a:srgbClr val="000000"/>
                </a:solidFill>
                <a:latin typeface="等线" panose="02010600030101010101" charset="-122"/>
              </a:rPr>
              <a:t>四级</a:t>
            </a:r>
            <a:endParaRPr lang="en-US" sz="2000" b="0" strike="noStrike" spc="-1">
              <a:solidFill>
                <a:srgbClr val="000000"/>
              </a:solidFill>
              <a:latin typeface="等线" panose="02010600030101010101" charset="-122"/>
            </a:endParaRPr>
          </a:p>
          <a:p>
            <a:pPr marL="2057400" lvl="4" indent="-227965">
              <a:lnSpc>
                <a:spcPct val="90000"/>
              </a:lnSpc>
              <a:spcBef>
                <a:spcPts val="500"/>
              </a:spcBef>
              <a:buClr>
                <a:srgbClr val="000000"/>
              </a:buClr>
              <a:buFont typeface="Arial" panose="020B0604020202020204"/>
              <a:buChar char="•"/>
            </a:pPr>
            <a:r>
              <a:rPr lang="zh-CN" sz="2000" b="0" strike="noStrike" spc="-1">
                <a:solidFill>
                  <a:srgbClr val="000000"/>
                </a:solidFill>
                <a:latin typeface="等线" panose="02010600030101010101" charset="-122"/>
              </a:rPr>
              <a:t>五级</a:t>
            </a:r>
            <a:endParaRPr lang="en-US" sz="2000" b="0" strike="noStrike" spc="-1">
              <a:solidFill>
                <a:srgbClr val="000000"/>
              </a:solidFill>
              <a:latin typeface="等线" panose="02010600030101010101" charset="-122"/>
            </a:endParaRPr>
          </a:p>
        </p:txBody>
      </p:sp>
      <p:sp>
        <p:nvSpPr>
          <p:cNvPr id="218" name="PlaceHolder 3"/>
          <p:cNvSpPr>
            <a:spLocks noGrp="1"/>
          </p:cNvSpPr>
          <p:nvPr>
            <p:ph type="body"/>
          </p:nvPr>
        </p:nvSpPr>
        <p:spPr>
          <a:xfrm>
            <a:off x="839880" y="2057400"/>
            <a:ext cx="3931920" cy="3811320"/>
          </a:xfrm>
          <a:prstGeom prst="rect">
            <a:avLst/>
          </a:prstGeom>
        </p:spPr>
        <p:txBody>
          <a:bodyPr>
            <a:noAutofit/>
          </a:bodyPr>
          <a:lstStyle/>
          <a:p>
            <a:pPr>
              <a:lnSpc>
                <a:spcPct val="90000"/>
              </a:lnSpc>
              <a:spcBef>
                <a:spcPts val="1000"/>
              </a:spcBef>
              <a:tabLst>
                <a:tab pos="0" algn="l"/>
              </a:tabLst>
            </a:pPr>
            <a:r>
              <a:rPr lang="zh-CN" sz="1600" b="0" strike="noStrike" spc="-1">
                <a:solidFill>
                  <a:srgbClr val="000000"/>
                </a:solidFill>
                <a:latin typeface="等线" panose="02010600030101010101" charset="-122"/>
              </a:rPr>
              <a:t>单击此处编辑母版文本样式</a:t>
            </a:r>
            <a:endParaRPr lang="en-US" sz="1600" b="0" strike="noStrike" spc="-1">
              <a:solidFill>
                <a:srgbClr val="000000"/>
              </a:solidFill>
              <a:latin typeface="等线" panose="02010600030101010101" charset="-122"/>
            </a:endParaRPr>
          </a:p>
        </p:txBody>
      </p:sp>
      <p:sp>
        <p:nvSpPr>
          <p:cNvPr id="219" name="PlaceHolder 4"/>
          <p:cNvSpPr>
            <a:spLocks noGrp="1"/>
          </p:cNvSpPr>
          <p:nvPr>
            <p:ph type="dt"/>
          </p:nvPr>
        </p:nvSpPr>
        <p:spPr>
          <a:xfrm>
            <a:off x="838080" y="6356520"/>
            <a:ext cx="2742840" cy="364680"/>
          </a:xfrm>
          <a:prstGeom prst="rect">
            <a:avLst/>
          </a:prstGeom>
        </p:spPr>
        <p:txBody>
          <a:bodyPr anchor="ctr">
            <a:noAutofit/>
          </a:bodyPr>
          <a:lstStyle/>
          <a:p>
            <a:pPr>
              <a:lnSpc>
                <a:spcPct val="100000"/>
              </a:lnSpc>
            </a:pPr>
            <a:fld id="{D12AC668-08E3-4AEE-BDE2-051FAD485D19}" type="datetime">
              <a:rPr lang="en-US" sz="1200" b="0" strike="noStrike" spc="-1">
                <a:solidFill>
                  <a:srgbClr val="8B8B8B"/>
                </a:solidFill>
                <a:latin typeface="等线" panose="02010600030101010101" charset="-122"/>
              </a:rPr>
              <a:t>11/16/2023</a:t>
            </a:fld>
            <a:endParaRPr lang="en-US" sz="1200" b="0" strike="noStrike" spc="-1">
              <a:latin typeface="Calibri" panose="020F0502020204030204"/>
            </a:endParaRPr>
          </a:p>
        </p:txBody>
      </p:sp>
      <p:sp>
        <p:nvSpPr>
          <p:cNvPr id="220" name="PlaceHolder 5"/>
          <p:cNvSpPr>
            <a:spLocks noGrp="1"/>
          </p:cNvSpPr>
          <p:nvPr>
            <p:ph type="ftr"/>
          </p:nvPr>
        </p:nvSpPr>
        <p:spPr>
          <a:xfrm>
            <a:off x="4038480" y="6356520"/>
            <a:ext cx="4114440" cy="364680"/>
          </a:xfrm>
          <a:prstGeom prst="rect">
            <a:avLst/>
          </a:prstGeom>
        </p:spPr>
        <p:txBody>
          <a:bodyPr anchor="ctr">
            <a:noAutofit/>
          </a:bodyPr>
          <a:lstStyle/>
          <a:p>
            <a:endParaRPr lang="en-US" sz="2400" b="0" strike="noStrike" spc="-1">
              <a:latin typeface="Calibri" panose="020F0502020204030204"/>
            </a:endParaRPr>
          </a:p>
        </p:txBody>
      </p:sp>
      <p:sp>
        <p:nvSpPr>
          <p:cNvPr id="221" name="PlaceHolder 6"/>
          <p:cNvSpPr>
            <a:spLocks noGrp="1"/>
          </p:cNvSpPr>
          <p:nvPr>
            <p:ph type="sldNum"/>
          </p:nvPr>
        </p:nvSpPr>
        <p:spPr>
          <a:xfrm>
            <a:off x="8610480" y="6356520"/>
            <a:ext cx="2742840" cy="364680"/>
          </a:xfrm>
          <a:prstGeom prst="rect">
            <a:avLst/>
          </a:prstGeom>
        </p:spPr>
        <p:txBody>
          <a:bodyPr anchor="ctr">
            <a:noAutofit/>
          </a:bodyPr>
          <a:lstStyle/>
          <a:p>
            <a:pPr algn="r">
              <a:lnSpc>
                <a:spcPct val="100000"/>
              </a:lnSpc>
            </a:pPr>
            <a:fld id="{353CD371-D4C1-4B36-BEA9-400D18CDAE45}" type="slidenum">
              <a:rPr lang="en-US" sz="1200" b="0" strike="noStrike" spc="-1">
                <a:solidFill>
                  <a:srgbClr val="8B8B8B"/>
                </a:solidFill>
                <a:latin typeface="等线" panose="02010600030101010101" charset="-122"/>
              </a:rPr>
              <a:t>‹#›</a:t>
            </a:fld>
            <a:endParaRPr lang="en-US" sz="1200" b="0" strike="noStrike" spc="-1">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79.png"/><Relationship Id="rId5" Type="http://schemas.openxmlformats.org/officeDocument/2006/relationships/image" Target="../media/image5.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82.png"/><Relationship Id="rId2" Type="http://schemas.openxmlformats.org/officeDocument/2006/relationships/slideLayout" Target="../slideLayouts/slideLayout38.xml"/><Relationship Id="rId1" Type="http://schemas.openxmlformats.org/officeDocument/2006/relationships/tags" Target="../tags/tag8.xml"/><Relationship Id="rId6" Type="http://schemas.openxmlformats.org/officeDocument/2006/relationships/image" Target="../media/image81.png"/><Relationship Id="rId5" Type="http://schemas.openxmlformats.org/officeDocument/2006/relationships/image" Target="../media/image5.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38.xml"/><Relationship Id="rId5" Type="http://schemas.openxmlformats.org/officeDocument/2006/relationships/image" Target="../media/image95.png"/><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9.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tags" Target="../tags/tag10.xml"/><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7.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8.png"/><Relationship Id="rId2" Type="http://schemas.openxmlformats.org/officeDocument/2006/relationships/slideLayout" Target="../slideLayouts/slideLayout38.xml"/><Relationship Id="rId1" Type="http://schemas.openxmlformats.org/officeDocument/2006/relationships/tags" Target="../tags/tag1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3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tags" Target="../tags/tag4.xml"/><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tags" Target="../tags/tag3.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5.png"/><Relationship Id="rId15" Type="http://schemas.openxmlformats.org/officeDocument/2006/relationships/image" Target="../media/image35.png"/><Relationship Id="rId23" Type="http://schemas.openxmlformats.org/officeDocument/2006/relationships/image" Target="../media/image43.jpe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slideLayout" Target="../slideLayouts/slideLayout13.xml"/><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e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png"/><Relationship Id="rId18" Type="http://schemas.openxmlformats.org/officeDocument/2006/relationships/image" Target="../media/image58.png"/><Relationship Id="rId3" Type="http://schemas.openxmlformats.org/officeDocument/2006/relationships/image" Target="../media/image5.png"/><Relationship Id="rId21" Type="http://schemas.openxmlformats.org/officeDocument/2006/relationships/image" Target="../media/image61.png"/><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image" Target="../media/image10.png"/><Relationship Id="rId16" Type="http://schemas.openxmlformats.org/officeDocument/2006/relationships/image" Target="../media/image56.jpeg"/><Relationship Id="rId20" Type="http://schemas.openxmlformats.org/officeDocument/2006/relationships/image" Target="../media/image60.png"/><Relationship Id="rId1" Type="http://schemas.openxmlformats.org/officeDocument/2006/relationships/slideLayout" Target="../slideLayouts/slideLayout38.xml"/><Relationship Id="rId6" Type="http://schemas.openxmlformats.org/officeDocument/2006/relationships/image" Target="../media/image48.jpeg"/><Relationship Id="rId11" Type="http://schemas.openxmlformats.org/officeDocument/2006/relationships/image" Target="../media/image20.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9.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6.png"/><Relationship Id="rId3" Type="http://schemas.openxmlformats.org/officeDocument/2006/relationships/slideLayout" Target="../slideLayouts/slideLayout38.xml"/><Relationship Id="rId7" Type="http://schemas.openxmlformats.org/officeDocument/2006/relationships/image" Target="../media/image63.png"/><Relationship Id="rId12" Type="http://schemas.openxmlformats.org/officeDocument/2006/relationships/image" Target="../media/image56.jpeg"/><Relationship Id="rId2" Type="http://schemas.openxmlformats.org/officeDocument/2006/relationships/tags" Target="../tags/tag6.xml"/><Relationship Id="rId16" Type="http://schemas.openxmlformats.org/officeDocument/2006/relationships/image" Target="../media/image69.png"/><Relationship Id="rId1" Type="http://schemas.openxmlformats.org/officeDocument/2006/relationships/tags" Target="../tags/tag5.xml"/><Relationship Id="rId6" Type="http://schemas.openxmlformats.org/officeDocument/2006/relationships/image" Target="../media/image62.png"/><Relationship Id="rId11" Type="http://schemas.openxmlformats.org/officeDocument/2006/relationships/image" Target="../media/image65.jpeg"/><Relationship Id="rId5" Type="http://schemas.openxmlformats.org/officeDocument/2006/relationships/image" Target="../media/image5.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notesSlide" Target="../notesSlides/notesSlide1.xml"/><Relationship Id="rId9" Type="http://schemas.openxmlformats.org/officeDocument/2006/relationships/image" Target="../media/image14.png"/><Relationship Id="rId1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75.jpe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72.png"/><Relationship Id="rId11" Type="http://schemas.openxmlformats.org/officeDocument/2006/relationships/image" Target="../media/image66.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6" name="Picture 3" descr="E:\朱益娟\2020\abc\1.20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1857150"/>
            <a:ext cx="8928992" cy="5100242"/>
          </a:xfrm>
          <a:prstGeom prst="rect">
            <a:avLst/>
          </a:prstGeom>
          <a:noFill/>
          <a:extLst>
            <a:ext uri="{909E8E84-426E-40DD-AFC4-6F175D3DCCD1}">
              <a14:hiddenFill xmlns:a14="http://schemas.microsoft.com/office/drawing/2010/main">
                <a:solidFill>
                  <a:srgbClr val="FFFFFF"/>
                </a:solidFill>
              </a14:hiddenFill>
            </a:ext>
          </a:extLst>
        </p:spPr>
      </p:pic>
      <p:sp>
        <p:nvSpPr>
          <p:cNvPr id="57" name="标题 1"/>
          <p:cNvSpPr txBox="1"/>
          <p:nvPr/>
        </p:nvSpPr>
        <p:spPr>
          <a:xfrm>
            <a:off x="695400" y="2204864"/>
            <a:ext cx="9944004" cy="1224136"/>
          </a:xfrm>
          <a:prstGeom prst="rect">
            <a:avLst/>
          </a:prstGeom>
        </p:spPr>
        <p:txBody>
          <a:bodyPr>
            <a:noAutofit/>
          </a:bodyPr>
          <a:lstStyle/>
          <a:p>
            <a:pPr algn="ctr">
              <a:defRPr/>
            </a:pPr>
            <a:r>
              <a:rPr lang="zh-CN" altLang="en-US" sz="4800" b="1" dirty="0">
                <a:solidFill>
                  <a:srgbClr val="0070C0"/>
                </a:solidFill>
                <a:effectLst>
                  <a:outerShdw blurRad="38100" dist="38100" dir="2700000" algn="tl">
                    <a:srgbClr val="C0C0C0"/>
                  </a:outerShdw>
                </a:effectLst>
                <a:latin typeface="等线" panose="02010600030101010101" charset="-122"/>
                <a:ea typeface="等线" panose="02010600030101010101" charset="-122"/>
              </a:rPr>
              <a:t>公司简介</a:t>
            </a:r>
            <a:endParaRPr lang="en-US" altLang="zh-CN" sz="4800" b="1" dirty="0">
              <a:solidFill>
                <a:srgbClr val="0070C0"/>
              </a:solidFill>
              <a:effectLst>
                <a:outerShdw blurRad="38100" dist="38100" dir="2700000" algn="tl">
                  <a:srgbClr val="C0C0C0"/>
                </a:outerShdw>
              </a:effectLst>
              <a:latin typeface="等线" panose="02010600030101010101" charset="-122"/>
              <a:ea typeface="等线" panose="02010600030101010101" charset="-122"/>
            </a:endParaRPr>
          </a:p>
          <a:p>
            <a:pPr algn="ctr">
              <a:defRPr/>
            </a:pPr>
            <a:endParaRPr lang="zh-CN" altLang="en-US" sz="4800" b="1" dirty="0">
              <a:solidFill>
                <a:srgbClr val="0070C0"/>
              </a:solidFill>
              <a:effectLst>
                <a:outerShdw blurRad="38100" dist="38100" dir="2700000" algn="tl">
                  <a:srgbClr val="C0C0C0"/>
                </a:outerShdw>
              </a:effectLst>
              <a:latin typeface="等线" panose="02010600030101010101" charset="-122"/>
              <a:ea typeface="等线" panose="02010600030101010101" charset="-122"/>
            </a:endParaRPr>
          </a:p>
          <a:p>
            <a:pPr algn="ctr">
              <a:defRPr/>
            </a:pPr>
            <a:endParaRPr lang="en-US" altLang="zh-CN" b="1" dirty="0">
              <a:solidFill>
                <a:srgbClr val="0070C0"/>
              </a:solidFill>
              <a:effectLst>
                <a:outerShdw blurRad="38100" dist="38100" dir="2700000" algn="tl">
                  <a:srgbClr val="C0C0C0"/>
                </a:outerShdw>
              </a:effectLst>
              <a:latin typeface="等线" panose="02010600030101010101" charset="-122"/>
              <a:ea typeface="等线" panose="02010600030101010101" charset="-122"/>
            </a:endParaRPr>
          </a:p>
          <a:p>
            <a:pPr algn="ctr">
              <a:lnSpc>
                <a:spcPct val="100000"/>
              </a:lnSpc>
              <a:tabLst>
                <a:tab pos="0" algn="l"/>
              </a:tabLst>
            </a:pPr>
            <a:r>
              <a:rPr lang="zh-CN" altLang="en-US" dirty="0">
                <a:solidFill>
                  <a:schemeClr val="accent1">
                    <a:lumMod val="75000"/>
                  </a:schemeClr>
                </a:solidFill>
                <a:effectLst>
                  <a:outerShdw blurRad="38100" dist="38100" dir="2700000" algn="tl">
                    <a:srgbClr val="C0C0C0"/>
                  </a:outerShdw>
                </a:effectLst>
                <a:latin typeface="等线" panose="02010600030101010101" charset="-122"/>
                <a:ea typeface="等线" panose="02010600030101010101" charset="-122"/>
              </a:rPr>
              <a:t>努力成为</a:t>
            </a:r>
            <a:r>
              <a:rPr lang="zh-CN" altLang="zh-CN" strike="noStrike" spc="-1" dirty="0">
                <a:solidFill>
                  <a:schemeClr val="accent1">
                    <a:lumMod val="75000"/>
                  </a:schemeClr>
                </a:solidFill>
                <a:latin typeface="等线" panose="02010600030101010101" charset="-122"/>
                <a:ea typeface="等线" panose="02010600030101010101" charset="-122"/>
              </a:rPr>
              <a:t>电力电子核心零部件国产化替代的引领者</a:t>
            </a:r>
            <a:endParaRPr lang="en-US" altLang="zh-CN" strike="noStrike" spc="-1" dirty="0">
              <a:solidFill>
                <a:schemeClr val="accent1">
                  <a:lumMod val="75000"/>
                </a:schemeClr>
              </a:solidFill>
              <a:latin typeface="等线" panose="02010600030101010101" charset="-122"/>
              <a:ea typeface="等线" panose="02010600030101010101" charset="-122"/>
            </a:endParaRPr>
          </a:p>
          <a:p>
            <a:pPr algn="ctr">
              <a:lnSpc>
                <a:spcPct val="100000"/>
              </a:lnSpc>
              <a:tabLst>
                <a:tab pos="0" algn="l"/>
              </a:tabLst>
            </a:pPr>
            <a:endParaRPr lang="en-US" altLang="zh-CN" strike="noStrike" spc="-1" dirty="0">
              <a:solidFill>
                <a:schemeClr val="bg1"/>
              </a:solidFill>
              <a:latin typeface="等线" panose="02010600030101010101" charset="-122"/>
              <a:ea typeface="等线" panose="02010600030101010101" charset="-122"/>
            </a:endParaRPr>
          </a:p>
          <a:p>
            <a:pPr algn="ctr">
              <a:lnSpc>
                <a:spcPct val="100000"/>
              </a:lnSpc>
              <a:tabLst>
                <a:tab pos="0" algn="l"/>
              </a:tabLst>
            </a:pPr>
            <a:endParaRPr lang="en-US" altLang="zh-CN" sz="1800" b="1" strike="noStrike" spc="-1" dirty="0">
              <a:solidFill>
                <a:schemeClr val="bg1"/>
              </a:solidFill>
              <a:latin typeface="微软雅黑" panose="020B0503020204020204" pitchFamily="34" charset="-122"/>
              <a:ea typeface="微软雅黑" panose="020B0503020204020204" pitchFamily="34" charset="-122"/>
            </a:endParaRPr>
          </a:p>
          <a:p>
            <a:pPr algn="ctr">
              <a:defRPr/>
            </a:pPr>
            <a:endParaRPr lang="zh-CN" altLang="en-US" sz="4800" dirty="0">
              <a:solidFill>
                <a:srgbClr val="0070C0"/>
              </a:solidFill>
              <a:latin typeface="等线" panose="02010600030101010101" charset="-122"/>
              <a:ea typeface="等线" panose="02010600030101010101" charset="-122"/>
            </a:endParaRPr>
          </a:p>
        </p:txBody>
      </p:sp>
      <p:pic>
        <p:nvPicPr>
          <p:cNvPr id="7" name="图片 6"/>
          <p:cNvPicPr>
            <a:picLocks noChangeAspect="1"/>
          </p:cNvPicPr>
          <p:nvPr/>
        </p:nvPicPr>
        <p:blipFill>
          <a:blip r:embed="rId3"/>
          <a:stretch>
            <a:fillRect/>
          </a:stretch>
        </p:blipFill>
        <p:spPr>
          <a:xfrm>
            <a:off x="10272475" y="116503"/>
            <a:ext cx="1740029" cy="479221"/>
          </a:xfrm>
          <a:prstGeom prst="rect">
            <a:avLst/>
          </a:prstGeom>
        </p:spPr>
      </p:pic>
      <p:sp>
        <p:nvSpPr>
          <p:cNvPr id="2" name="文本框 1"/>
          <p:cNvSpPr txBox="1"/>
          <p:nvPr/>
        </p:nvSpPr>
        <p:spPr>
          <a:xfrm>
            <a:off x="7103745" y="3140710"/>
            <a:ext cx="2199005" cy="645160"/>
          </a:xfrm>
          <a:prstGeom prst="rect">
            <a:avLst/>
          </a:prstGeom>
          <a:noFill/>
        </p:spPr>
        <p:txBody>
          <a:bodyPr wrap="square" rtlCol="0">
            <a:spAutoFit/>
          </a:bodyPr>
          <a:lstStyle/>
          <a:p>
            <a:r>
              <a:rPr lang="zh-CN" altLang="en-US" sz="3600" b="1" dirty="0">
                <a:solidFill>
                  <a:srgbClr val="FF0000"/>
                </a:solidFill>
                <a:effectLst>
                  <a:outerShdw blurRad="38100" dist="38100" dir="2700000" algn="tl">
                    <a:srgbClr val="C0C0C0"/>
                  </a:outerShdw>
                </a:effectLst>
                <a:latin typeface="等线" panose="02010600030101010101" charset="-122"/>
                <a:ea typeface="等线" panose="02010600030101010101" charset="-122"/>
              </a:rPr>
              <a:t>宸瑞科技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6236" y="620562"/>
            <a:ext cx="5745868" cy="335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9066" y="1071917"/>
            <a:ext cx="6131167" cy="346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C:\Users\Administrator\Desktop\微信图片_20191011160514.png"/>
          <p:cNvPicPr/>
          <p:nvPr/>
        </p:nvPicPr>
        <p:blipFill>
          <a:blip r:embed="rId5"/>
          <a:stretch>
            <a:fillRect/>
          </a:stretch>
        </p:blipFill>
        <p:spPr>
          <a:xfrm>
            <a:off x="360720" y="213120"/>
            <a:ext cx="655560" cy="567720"/>
          </a:xfrm>
          <a:prstGeom prst="rect">
            <a:avLst/>
          </a:prstGeom>
          <a:ln w="0">
            <a:noFill/>
          </a:ln>
        </p:spPr>
      </p:pic>
      <p:sp>
        <p:nvSpPr>
          <p:cNvPr id="11" name="文本框 10"/>
          <p:cNvSpPr txBox="1"/>
          <p:nvPr/>
        </p:nvSpPr>
        <p:spPr>
          <a:xfrm>
            <a:off x="1127448" y="224926"/>
            <a:ext cx="6094520" cy="523220"/>
          </a:xfrm>
          <a:prstGeom prst="rect">
            <a:avLst/>
          </a:prstGeom>
          <a:noFill/>
        </p:spPr>
        <p:txBody>
          <a:bodyPr wrap="square">
            <a:spAutoFit/>
          </a:bodyPr>
          <a:lstStyle/>
          <a:p>
            <a:r>
              <a:rPr lang="zh-CN" altLang="en-US" sz="2800" b="1" dirty="0">
                <a:latin typeface="等线" panose="02010600030101010101" charset="-122"/>
                <a:ea typeface="等线" panose="02010600030101010101" charset="-122"/>
              </a:rPr>
              <a:t>其他应用场合</a:t>
            </a:r>
            <a:endParaRPr lang="en-US" altLang="zh-CN" sz="2800" b="1" dirty="0">
              <a:latin typeface="等线" panose="02010600030101010101" charset="-122"/>
              <a:ea typeface="等线" panose="02010600030101010101" charset="-122"/>
            </a:endParaRPr>
          </a:p>
        </p:txBody>
      </p:sp>
      <p:pic>
        <p:nvPicPr>
          <p:cNvPr id="2" name="图片 1"/>
          <p:cNvPicPr>
            <a:picLocks noChangeAspect="1"/>
          </p:cNvPicPr>
          <p:nvPr/>
        </p:nvPicPr>
        <p:blipFill>
          <a:blip r:embed="rId6"/>
          <a:stretch>
            <a:fillRect/>
          </a:stretch>
        </p:blipFill>
        <p:spPr>
          <a:xfrm>
            <a:off x="191135" y="1988820"/>
            <a:ext cx="8291195" cy="4559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16"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184515" y="908685"/>
            <a:ext cx="3433445" cy="191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C:\Users\Administrator\Desktop\微信图片_20191011160514.png"/>
          <p:cNvPicPr/>
          <p:nvPr/>
        </p:nvPicPr>
        <p:blipFill>
          <a:blip r:embed="rId5"/>
          <a:stretch>
            <a:fillRect/>
          </a:stretch>
        </p:blipFill>
        <p:spPr>
          <a:xfrm>
            <a:off x="360720" y="213120"/>
            <a:ext cx="655560" cy="567720"/>
          </a:xfrm>
          <a:prstGeom prst="rect">
            <a:avLst/>
          </a:prstGeom>
          <a:ln w="0">
            <a:noFill/>
          </a:ln>
        </p:spPr>
      </p:pic>
      <p:sp>
        <p:nvSpPr>
          <p:cNvPr id="11" name="文本框 10"/>
          <p:cNvSpPr txBox="1"/>
          <p:nvPr/>
        </p:nvSpPr>
        <p:spPr>
          <a:xfrm>
            <a:off x="1127448" y="224926"/>
            <a:ext cx="6094520" cy="523220"/>
          </a:xfrm>
          <a:prstGeom prst="rect">
            <a:avLst/>
          </a:prstGeom>
          <a:noFill/>
        </p:spPr>
        <p:txBody>
          <a:bodyPr wrap="square">
            <a:spAutoFit/>
          </a:bodyPr>
          <a:lstStyle/>
          <a:p>
            <a:r>
              <a:rPr lang="zh-CN" altLang="en-US" sz="2800" b="1" dirty="0">
                <a:latin typeface="等线" panose="02010600030101010101" charset="-122"/>
                <a:ea typeface="等线" panose="02010600030101010101" charset="-122"/>
              </a:rPr>
              <a:t>其他应用场合</a:t>
            </a:r>
            <a:endParaRPr lang="en-US" altLang="zh-CN" sz="2800" b="1" dirty="0">
              <a:latin typeface="等线" panose="02010600030101010101" charset="-122"/>
              <a:ea typeface="等线" panose="02010600030101010101" charset="-122"/>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824" y="1168808"/>
            <a:ext cx="6048672" cy="356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7102" y="1700808"/>
            <a:ext cx="6171266" cy="353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922" y="2205630"/>
            <a:ext cx="7679310" cy="421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grpSp>
        <p:nvGrpSpPr>
          <p:cNvPr id="4" name="Group 1"/>
          <p:cNvGrpSpPr/>
          <p:nvPr/>
        </p:nvGrpSpPr>
        <p:grpSpPr>
          <a:xfrm>
            <a:off x="1199456" y="230722"/>
            <a:ext cx="1601280" cy="690481"/>
            <a:chOff x="1199456" y="230722"/>
            <a:chExt cx="1601280" cy="690481"/>
          </a:xfrm>
        </p:grpSpPr>
        <p:sp>
          <p:nvSpPr>
            <p:cNvPr id="5" name="CustomShape 2"/>
            <p:cNvSpPr/>
            <p:nvPr/>
          </p:nvSpPr>
          <p:spPr>
            <a:xfrm>
              <a:off x="1199456" y="230722"/>
              <a:ext cx="160128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sz="2800" b="1" strike="noStrike" spc="-1" dirty="0">
                  <a:solidFill>
                    <a:srgbClr val="222932"/>
                  </a:solidFill>
                  <a:latin typeface="等线" panose="02010600030101010101" charset="-122"/>
                  <a:ea typeface="等线" panose="02010600030101010101" charset="-122"/>
                </a:rPr>
                <a:t>制造实力</a:t>
              </a:r>
              <a:endParaRPr lang="en-US" sz="2800" b="0" strike="noStrike" spc="-1" dirty="0">
                <a:latin typeface="Arial" panose="020B0604020202020204"/>
              </a:endParaRPr>
            </a:p>
          </p:txBody>
        </p:sp>
        <p:sp>
          <p:nvSpPr>
            <p:cNvPr id="6" name="CustomShape 3"/>
            <p:cNvSpPr/>
            <p:nvPr/>
          </p:nvSpPr>
          <p:spPr>
            <a:xfrm>
              <a:off x="1370880" y="6148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sp>
        <p:nvSpPr>
          <p:cNvPr id="7" name="CustomShape 4"/>
          <p:cNvSpPr/>
          <p:nvPr/>
        </p:nvSpPr>
        <p:spPr>
          <a:xfrm>
            <a:off x="6170704" y="1030549"/>
            <a:ext cx="2893104" cy="3952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altLang="zh-CN" sz="2000" b="1" spc="-1" dirty="0">
                <a:solidFill>
                  <a:srgbClr val="0000FF"/>
                </a:solidFill>
                <a:latin typeface="等线" panose="02010600030101010101" charset="-122"/>
                <a:ea typeface="等线" panose="02010600030101010101" charset="-122"/>
              </a:rPr>
              <a:t>③</a:t>
            </a:r>
            <a:r>
              <a:rPr lang="zh-CN" sz="2000" b="1" strike="noStrike" spc="-1" dirty="0">
                <a:solidFill>
                  <a:srgbClr val="0000FF"/>
                </a:solidFill>
                <a:latin typeface="等线" panose="02010600030101010101" charset="-122"/>
                <a:ea typeface="等线" panose="02010600030101010101" charset="-122"/>
              </a:rPr>
              <a:t>定制类特种电容</a:t>
            </a:r>
            <a:endParaRPr lang="en-US" sz="2000" b="0" strike="noStrike" spc="-1" dirty="0">
              <a:latin typeface="Arial" panose="020B0604020202020204"/>
            </a:endParaRPr>
          </a:p>
        </p:txBody>
      </p:sp>
      <p:sp>
        <p:nvSpPr>
          <p:cNvPr id="8" name="CustomShape 5"/>
          <p:cNvSpPr/>
          <p:nvPr/>
        </p:nvSpPr>
        <p:spPr>
          <a:xfrm>
            <a:off x="6151959" y="3379911"/>
            <a:ext cx="2525763" cy="7042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000" b="1" strike="noStrike" spc="-1">
                <a:solidFill>
                  <a:srgbClr val="595959"/>
                </a:solidFill>
                <a:latin typeface="等线" panose="02010600030101010101" charset="-122"/>
                <a:ea typeface="等线" panose="02010600030101010101" charset="-122"/>
              </a:rPr>
              <a:t>★</a:t>
            </a:r>
            <a:r>
              <a:rPr lang="zh-CN" sz="2000" b="1" strike="noStrike" spc="-1">
                <a:solidFill>
                  <a:srgbClr val="595959"/>
                </a:solidFill>
                <a:latin typeface="等线" panose="02010600030101010101" charset="-122"/>
                <a:ea typeface="等线" panose="02010600030101010101" charset="-122"/>
              </a:rPr>
              <a:t>月产能：</a:t>
            </a:r>
            <a:r>
              <a:rPr lang="en-US" sz="2000" b="1" strike="noStrike" spc="-1">
                <a:solidFill>
                  <a:srgbClr val="595959"/>
                </a:solidFill>
                <a:latin typeface="等线" panose="02010600030101010101" charset="-122"/>
                <a:ea typeface="等线" panose="02010600030101010101" charset="-122"/>
              </a:rPr>
              <a:t>2000pcs</a:t>
            </a:r>
            <a:br>
              <a:rPr lang="en-US" sz="2000" b="1" strike="noStrike" spc="-1">
                <a:solidFill>
                  <a:srgbClr val="595959"/>
                </a:solidFill>
                <a:latin typeface="等线" panose="02010600030101010101" charset="-122"/>
                <a:ea typeface="等线" panose="02010600030101010101" charset="-122"/>
              </a:rPr>
            </a:br>
            <a:r>
              <a:rPr lang="en-US" altLang="zh-CN" sz="2000" spc="-1" dirty="0">
                <a:solidFill>
                  <a:srgbClr val="FF0000"/>
                </a:solidFill>
                <a:latin typeface="等线" panose="02010600030101010101" charset="-122"/>
                <a:ea typeface="等线" panose="02010600030101010101" charset="-122"/>
                <a:sym typeface="+mn-ea"/>
              </a:rPr>
              <a:t>2023-12</a:t>
            </a:r>
            <a:r>
              <a:rPr lang="zh-CN" altLang="en-US" sz="2000" spc="-1" dirty="0">
                <a:solidFill>
                  <a:srgbClr val="FF0000"/>
                </a:solidFill>
                <a:latin typeface="等线" panose="02010600030101010101" charset="-122"/>
                <a:ea typeface="等线" panose="02010600030101010101" charset="-122"/>
                <a:sym typeface="+mn-ea"/>
              </a:rPr>
              <a:t>：</a:t>
            </a:r>
            <a:r>
              <a:rPr lang="en-US" altLang="zh-CN" sz="2000" spc="-1" dirty="0">
                <a:solidFill>
                  <a:srgbClr val="FF0000"/>
                </a:solidFill>
                <a:latin typeface="等线" panose="02010600030101010101" charset="-122"/>
                <a:ea typeface="等线" panose="02010600030101010101" charset="-122"/>
                <a:sym typeface="+mn-ea"/>
              </a:rPr>
              <a:t>3000pcs</a:t>
            </a:r>
            <a:endParaRPr lang="en-US" sz="2000" b="0" strike="noStrike" spc="-1">
              <a:latin typeface="Arial" panose="020B0604020202020204"/>
            </a:endParaRPr>
          </a:p>
        </p:txBody>
      </p:sp>
      <p:sp>
        <p:nvSpPr>
          <p:cNvPr id="9" name="CustomShape 6"/>
          <p:cNvSpPr/>
          <p:nvPr/>
        </p:nvSpPr>
        <p:spPr>
          <a:xfrm>
            <a:off x="9092080" y="1035777"/>
            <a:ext cx="269064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altLang="zh-CN" sz="2000" b="1" spc="-1" dirty="0">
                <a:solidFill>
                  <a:srgbClr val="0000FF"/>
                </a:solidFill>
                <a:latin typeface="等线" panose="02010600030101010101" charset="-122"/>
                <a:ea typeface="等线" panose="02010600030101010101" charset="-122"/>
              </a:rPr>
              <a:t>④</a:t>
            </a:r>
            <a:r>
              <a:rPr lang="zh-CN" sz="2000" b="1" strike="noStrike" spc="-1" dirty="0">
                <a:solidFill>
                  <a:srgbClr val="0000FF"/>
                </a:solidFill>
                <a:latin typeface="等线" panose="02010600030101010101" charset="-122"/>
                <a:ea typeface="等线" panose="02010600030101010101" charset="-122"/>
              </a:rPr>
              <a:t>常规工业类电容</a:t>
            </a:r>
            <a:endParaRPr lang="en-US" sz="2000" b="0" strike="noStrike" spc="-1" dirty="0">
              <a:latin typeface="Arial" panose="020B0604020202020204"/>
            </a:endParaRPr>
          </a:p>
        </p:txBody>
      </p:sp>
      <p:sp>
        <p:nvSpPr>
          <p:cNvPr id="10" name="CustomShape 7"/>
          <p:cNvSpPr/>
          <p:nvPr/>
        </p:nvSpPr>
        <p:spPr>
          <a:xfrm>
            <a:off x="373200" y="1035777"/>
            <a:ext cx="2525763" cy="3952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000" b="1" spc="-1" dirty="0">
                <a:solidFill>
                  <a:srgbClr val="0000FF"/>
                </a:solidFill>
                <a:latin typeface="等线" panose="02010600030101010101" charset="-122"/>
                <a:ea typeface="等线" panose="02010600030101010101" charset="-122"/>
              </a:rPr>
              <a:t>①</a:t>
            </a:r>
            <a:r>
              <a:rPr lang="zh-CN" sz="2000" b="1" strike="noStrike" spc="-1" dirty="0">
                <a:solidFill>
                  <a:srgbClr val="0000FF"/>
                </a:solidFill>
                <a:latin typeface="等线" panose="02010600030101010101" charset="-122"/>
                <a:ea typeface="等线" panose="02010600030101010101" charset="-122"/>
              </a:rPr>
              <a:t>塑壳针式电容</a:t>
            </a:r>
            <a:endParaRPr lang="en-US" sz="2000" b="0" strike="noStrike" spc="-1" dirty="0">
              <a:latin typeface="Arial" panose="020B0604020202020204"/>
            </a:endParaRPr>
          </a:p>
        </p:txBody>
      </p:sp>
      <p:sp>
        <p:nvSpPr>
          <p:cNvPr id="11" name="CustomShape 8"/>
          <p:cNvSpPr/>
          <p:nvPr/>
        </p:nvSpPr>
        <p:spPr>
          <a:xfrm>
            <a:off x="3242040" y="1035777"/>
            <a:ext cx="2525763" cy="3952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altLang="zh-CN" sz="2000" b="1" spc="-1" dirty="0">
                <a:solidFill>
                  <a:srgbClr val="0000FF"/>
                </a:solidFill>
                <a:latin typeface="等线" panose="02010600030101010101" charset="-122"/>
                <a:ea typeface="等线" panose="02010600030101010101" charset="-122"/>
              </a:rPr>
              <a:t>②</a:t>
            </a:r>
            <a:r>
              <a:rPr lang="en-US" sz="2000" b="1" strike="noStrike" spc="-1" dirty="0">
                <a:solidFill>
                  <a:srgbClr val="0000FF"/>
                </a:solidFill>
                <a:latin typeface="等线" panose="02010600030101010101" charset="-122"/>
                <a:ea typeface="等线" panose="02010600030101010101" charset="-122"/>
              </a:rPr>
              <a:t> </a:t>
            </a:r>
            <a:r>
              <a:rPr lang="zh-CN" sz="2000" b="1" strike="noStrike" spc="-1" dirty="0">
                <a:solidFill>
                  <a:srgbClr val="0000FF"/>
                </a:solidFill>
                <a:latin typeface="等线" panose="02010600030101010101" charset="-122"/>
                <a:ea typeface="等线" panose="02010600030101010101" charset="-122"/>
              </a:rPr>
              <a:t>圆筒铝壳电容</a:t>
            </a:r>
            <a:endParaRPr lang="en-US" sz="2000" b="0" strike="noStrike" spc="-1" dirty="0">
              <a:latin typeface="Arial" panose="020B0604020202020204"/>
            </a:endParaRPr>
          </a:p>
        </p:txBody>
      </p:sp>
      <p:sp>
        <p:nvSpPr>
          <p:cNvPr id="12" name="CustomShape 9"/>
          <p:cNvSpPr/>
          <p:nvPr/>
        </p:nvSpPr>
        <p:spPr>
          <a:xfrm>
            <a:off x="9095740" y="3392805"/>
            <a:ext cx="2620010" cy="7042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000" b="1" strike="noStrike" spc="-1" dirty="0">
                <a:solidFill>
                  <a:srgbClr val="595959"/>
                </a:solidFill>
                <a:latin typeface="等线" panose="02010600030101010101" charset="-122"/>
                <a:ea typeface="等线" panose="02010600030101010101" charset="-122"/>
              </a:rPr>
              <a:t>★</a:t>
            </a:r>
            <a:r>
              <a:rPr lang="zh-CN" sz="2000" b="1" strike="noStrike" spc="-1" dirty="0">
                <a:solidFill>
                  <a:srgbClr val="595959"/>
                </a:solidFill>
                <a:latin typeface="等线" panose="02010600030101010101" charset="-122"/>
                <a:ea typeface="等线" panose="02010600030101010101" charset="-122"/>
              </a:rPr>
              <a:t>月产能：</a:t>
            </a:r>
            <a:r>
              <a:rPr lang="en-US" sz="2000" b="1" strike="noStrike" spc="-1" dirty="0">
                <a:solidFill>
                  <a:srgbClr val="595959"/>
                </a:solidFill>
                <a:latin typeface="等线" panose="02010600030101010101" charset="-122"/>
                <a:ea typeface="等线" panose="02010600030101010101" charset="-122"/>
              </a:rPr>
              <a:t>1000Kpcs</a:t>
            </a:r>
            <a:br>
              <a:rPr lang="en-US" sz="2000" b="1" strike="noStrike" spc="-1" dirty="0">
                <a:solidFill>
                  <a:srgbClr val="595959"/>
                </a:solidFill>
                <a:latin typeface="等线" panose="02010600030101010101" charset="-122"/>
                <a:ea typeface="等线" panose="02010600030101010101" charset="-122"/>
              </a:rPr>
            </a:br>
            <a:r>
              <a:rPr lang="en-US" altLang="zh-CN" sz="2000" spc="-1" dirty="0">
                <a:solidFill>
                  <a:srgbClr val="FF0000"/>
                </a:solidFill>
                <a:latin typeface="等线" panose="02010600030101010101" charset="-122"/>
                <a:ea typeface="等线" panose="02010600030101010101" charset="-122"/>
                <a:sym typeface="+mn-ea"/>
              </a:rPr>
              <a:t>2023-12</a:t>
            </a:r>
            <a:r>
              <a:rPr lang="zh-CN" altLang="en-US" sz="2000" spc="-1" dirty="0">
                <a:solidFill>
                  <a:srgbClr val="FF0000"/>
                </a:solidFill>
                <a:latin typeface="等线" panose="02010600030101010101" charset="-122"/>
                <a:ea typeface="等线" panose="02010600030101010101" charset="-122"/>
                <a:sym typeface="+mn-ea"/>
              </a:rPr>
              <a:t>：</a:t>
            </a:r>
            <a:r>
              <a:rPr lang="en-US" altLang="zh-CN" sz="2000" spc="-1" dirty="0">
                <a:solidFill>
                  <a:srgbClr val="FF0000"/>
                </a:solidFill>
                <a:latin typeface="等线" panose="02010600030101010101" charset="-122"/>
                <a:ea typeface="等线" panose="02010600030101010101" charset="-122"/>
                <a:sym typeface="+mn-ea"/>
              </a:rPr>
              <a:t>2000Kpcs</a:t>
            </a:r>
            <a:endParaRPr lang="en-US" sz="2000" b="0" strike="noStrike" spc="-1" dirty="0">
              <a:latin typeface="Arial" panose="020B0604020202020204"/>
            </a:endParaRPr>
          </a:p>
        </p:txBody>
      </p:sp>
      <p:sp>
        <p:nvSpPr>
          <p:cNvPr id="13" name="CustomShape 10"/>
          <p:cNvSpPr/>
          <p:nvPr/>
        </p:nvSpPr>
        <p:spPr>
          <a:xfrm>
            <a:off x="373380" y="3375025"/>
            <a:ext cx="2629535" cy="673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000" b="1" strike="noStrike" spc="-1" dirty="0">
                <a:solidFill>
                  <a:srgbClr val="595959"/>
                </a:solidFill>
                <a:latin typeface="等线" panose="02010600030101010101" charset="-122"/>
                <a:ea typeface="等线" panose="02010600030101010101" charset="-122"/>
              </a:rPr>
              <a:t>★</a:t>
            </a:r>
            <a:r>
              <a:rPr lang="zh-CN" sz="2000" b="1" strike="noStrike" spc="-1" dirty="0">
                <a:solidFill>
                  <a:srgbClr val="595959"/>
                </a:solidFill>
                <a:latin typeface="等线" panose="02010600030101010101" charset="-122"/>
                <a:ea typeface="等线" panose="02010600030101010101" charset="-122"/>
              </a:rPr>
              <a:t>月产能：</a:t>
            </a:r>
            <a:r>
              <a:rPr lang="en-US" altLang="zh-CN" sz="2000" b="1" spc="-1" dirty="0">
                <a:solidFill>
                  <a:srgbClr val="595959"/>
                </a:solidFill>
                <a:latin typeface="等线" panose="02010600030101010101" charset="-122"/>
                <a:ea typeface="等线" panose="02010600030101010101" charset="-122"/>
              </a:rPr>
              <a:t>150</a:t>
            </a:r>
            <a:r>
              <a:rPr lang="en-US" sz="2000" b="1" strike="noStrike" spc="-1" dirty="0">
                <a:solidFill>
                  <a:srgbClr val="595959"/>
                </a:solidFill>
                <a:latin typeface="等线" panose="02010600030101010101" charset="-122"/>
                <a:ea typeface="等线" panose="02010600030101010101" charset="-122"/>
              </a:rPr>
              <a:t>0Kpcs</a:t>
            </a:r>
          </a:p>
          <a:p>
            <a:pPr algn="ctr">
              <a:lnSpc>
                <a:spcPct val="100000"/>
              </a:lnSpc>
            </a:pPr>
            <a:r>
              <a:rPr lang="en-US" spc="-1" dirty="0">
                <a:solidFill>
                  <a:srgbClr val="FF0000"/>
                </a:solidFill>
                <a:latin typeface="等线" panose="02010600030101010101" charset="-122"/>
                <a:ea typeface="等线" panose="02010600030101010101" charset="-122"/>
              </a:rPr>
              <a:t>  </a:t>
            </a:r>
            <a:r>
              <a:rPr lang="en-US" strike="noStrike" spc="-1" dirty="0">
                <a:solidFill>
                  <a:srgbClr val="FF0000"/>
                </a:solidFill>
                <a:latin typeface="等线" panose="02010600030101010101" charset="-122"/>
                <a:ea typeface="等线" panose="02010600030101010101" charset="-122"/>
              </a:rPr>
              <a:t>  2023-12</a:t>
            </a:r>
            <a:r>
              <a:rPr lang="zh-CN" altLang="en-US" strike="noStrike" spc="-1" dirty="0">
                <a:solidFill>
                  <a:srgbClr val="FF0000"/>
                </a:solidFill>
                <a:latin typeface="等线" panose="02010600030101010101" charset="-122"/>
                <a:ea typeface="等线" panose="02010600030101010101" charset="-122"/>
              </a:rPr>
              <a:t>：</a:t>
            </a:r>
            <a:r>
              <a:rPr lang="en-US" altLang="zh-CN" strike="noStrike" spc="-1" dirty="0">
                <a:solidFill>
                  <a:srgbClr val="FF0000"/>
                </a:solidFill>
                <a:latin typeface="等线" panose="02010600030101010101" charset="-122"/>
                <a:ea typeface="等线" panose="02010600030101010101" charset="-122"/>
              </a:rPr>
              <a:t>2500Kpcs</a:t>
            </a:r>
            <a:endParaRPr lang="en-US" strike="noStrike" spc="-1" dirty="0">
              <a:solidFill>
                <a:srgbClr val="FF0000"/>
              </a:solidFill>
              <a:latin typeface="Arial" panose="020B0604020202020204"/>
            </a:endParaRPr>
          </a:p>
        </p:txBody>
      </p:sp>
      <p:sp>
        <p:nvSpPr>
          <p:cNvPr id="14" name="CustomShape 11"/>
          <p:cNvSpPr/>
          <p:nvPr/>
        </p:nvSpPr>
        <p:spPr>
          <a:xfrm>
            <a:off x="3170039" y="3375231"/>
            <a:ext cx="2525763" cy="9810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2000" b="1" strike="noStrike" spc="-1" dirty="0">
                <a:solidFill>
                  <a:srgbClr val="595959"/>
                </a:solidFill>
                <a:latin typeface="等线" panose="02010600030101010101" charset="-122"/>
                <a:ea typeface="等线" panose="02010600030101010101" charset="-122"/>
              </a:rPr>
              <a:t>★</a:t>
            </a:r>
            <a:r>
              <a:rPr lang="zh-CN" sz="2000" b="1" strike="noStrike" spc="-1" dirty="0">
                <a:solidFill>
                  <a:srgbClr val="595959"/>
                </a:solidFill>
                <a:latin typeface="等线" panose="02010600030101010101" charset="-122"/>
                <a:ea typeface="等线" panose="02010600030101010101" charset="-122"/>
              </a:rPr>
              <a:t>月产能：</a:t>
            </a:r>
            <a:r>
              <a:rPr lang="en-US" altLang="zh-CN" sz="2000" b="1" spc="-1" dirty="0">
                <a:solidFill>
                  <a:srgbClr val="595959"/>
                </a:solidFill>
                <a:latin typeface="等线" panose="02010600030101010101" charset="-122"/>
                <a:ea typeface="等线" panose="02010600030101010101" charset="-122"/>
              </a:rPr>
              <a:t>8</a:t>
            </a:r>
            <a:r>
              <a:rPr lang="en-US" sz="2000" b="1" strike="noStrike" spc="-1" dirty="0">
                <a:solidFill>
                  <a:srgbClr val="595959"/>
                </a:solidFill>
                <a:latin typeface="等线" panose="02010600030101010101" charset="-122"/>
                <a:ea typeface="等线" panose="02010600030101010101" charset="-122"/>
              </a:rPr>
              <a:t>0Kpcs</a:t>
            </a:r>
          </a:p>
          <a:p>
            <a:pPr algn="ctr">
              <a:lnSpc>
                <a:spcPct val="100000"/>
              </a:lnSpc>
            </a:pPr>
            <a:r>
              <a:rPr lang="en-US" altLang="zh-CN" spc="-1" dirty="0">
                <a:solidFill>
                  <a:srgbClr val="FF0000"/>
                </a:solidFill>
                <a:latin typeface="等线" panose="02010600030101010101" charset="-122"/>
                <a:ea typeface="等线" panose="02010600030101010101" charset="-122"/>
              </a:rPr>
              <a:t>  2023-12</a:t>
            </a:r>
            <a:r>
              <a:rPr lang="zh-CN" altLang="en-US" spc="-1" dirty="0">
                <a:solidFill>
                  <a:srgbClr val="FF0000"/>
                </a:solidFill>
                <a:latin typeface="等线" panose="02010600030101010101" charset="-122"/>
                <a:ea typeface="等线" panose="02010600030101010101" charset="-122"/>
              </a:rPr>
              <a:t>：</a:t>
            </a:r>
            <a:r>
              <a:rPr lang="en-US" altLang="zh-CN" spc="-1" dirty="0">
                <a:solidFill>
                  <a:srgbClr val="FF0000"/>
                </a:solidFill>
                <a:latin typeface="等线" panose="02010600030101010101" charset="-122"/>
                <a:ea typeface="等线" panose="02010600030101010101" charset="-122"/>
              </a:rPr>
              <a:t>100Kpcs</a:t>
            </a:r>
          </a:p>
          <a:p>
            <a:pPr algn="ctr">
              <a:lnSpc>
                <a:spcPct val="100000"/>
              </a:lnSpc>
            </a:pPr>
            <a:endParaRPr lang="en-US" sz="2000" b="0" strike="noStrike" spc="-1" dirty="0">
              <a:latin typeface="Arial" panose="020B0604020202020204"/>
            </a:endParaRPr>
          </a:p>
        </p:txBody>
      </p:sp>
      <p:pic>
        <p:nvPicPr>
          <p:cNvPr id="15" name="Picture 4"/>
          <p:cNvPicPr/>
          <p:nvPr/>
        </p:nvPicPr>
        <p:blipFill>
          <a:blip r:embed="rId3"/>
          <a:stretch>
            <a:fillRect/>
          </a:stretch>
        </p:blipFill>
        <p:spPr>
          <a:xfrm>
            <a:off x="3383661" y="1518717"/>
            <a:ext cx="2328406" cy="1705680"/>
          </a:xfrm>
          <a:prstGeom prst="rect">
            <a:avLst/>
          </a:prstGeom>
          <a:ln w="9525">
            <a:noFill/>
          </a:ln>
          <a:effectLst>
            <a:outerShdw blurRad="50800" dist="126770" dir="2700000" algn="tl" rotWithShape="0">
              <a:srgbClr val="000000">
                <a:alpha val="40000"/>
              </a:srgbClr>
            </a:outerShdw>
          </a:effectLst>
        </p:spPr>
      </p:pic>
      <p:pic>
        <p:nvPicPr>
          <p:cNvPr id="16" name="Picture 3"/>
          <p:cNvPicPr/>
          <p:nvPr/>
        </p:nvPicPr>
        <p:blipFill>
          <a:blip r:embed="rId4"/>
          <a:stretch>
            <a:fillRect/>
          </a:stretch>
        </p:blipFill>
        <p:spPr>
          <a:xfrm>
            <a:off x="541320" y="1511697"/>
            <a:ext cx="2282446" cy="1705680"/>
          </a:xfrm>
          <a:prstGeom prst="rect">
            <a:avLst/>
          </a:prstGeom>
          <a:ln w="9525">
            <a:noFill/>
          </a:ln>
          <a:effectLst>
            <a:outerShdw blurRad="50800" dist="126770" dir="2700000" algn="tl" rotWithShape="0">
              <a:srgbClr val="000000">
                <a:alpha val="40000"/>
              </a:srgbClr>
            </a:outerShdw>
          </a:effectLst>
        </p:spPr>
      </p:pic>
      <p:pic>
        <p:nvPicPr>
          <p:cNvPr id="17" name="图片 13"/>
          <p:cNvPicPr/>
          <p:nvPr/>
        </p:nvPicPr>
        <p:blipFill>
          <a:blip r:embed="rId5"/>
          <a:stretch>
            <a:fillRect/>
          </a:stretch>
        </p:blipFill>
        <p:spPr>
          <a:xfrm>
            <a:off x="9305920" y="1516377"/>
            <a:ext cx="2292584" cy="1710360"/>
          </a:xfrm>
          <a:prstGeom prst="rect">
            <a:avLst/>
          </a:prstGeom>
          <a:ln w="0">
            <a:noFill/>
          </a:ln>
          <a:effectLst>
            <a:outerShdw blurRad="50800" dist="126770" dir="2700000" algn="tl" rotWithShape="0">
              <a:srgbClr val="000000">
                <a:alpha val="40000"/>
              </a:srgbClr>
            </a:outerShdw>
          </a:effectLst>
        </p:spPr>
      </p:pic>
      <p:pic>
        <p:nvPicPr>
          <p:cNvPr id="18" name="Picture 3"/>
          <p:cNvPicPr/>
          <p:nvPr/>
        </p:nvPicPr>
        <p:blipFill>
          <a:blip r:embed="rId6"/>
          <a:stretch>
            <a:fillRect/>
          </a:stretch>
        </p:blipFill>
        <p:spPr>
          <a:xfrm>
            <a:off x="6385139" y="1524628"/>
            <a:ext cx="2292583" cy="1705680"/>
          </a:xfrm>
          <a:prstGeom prst="rect">
            <a:avLst/>
          </a:prstGeom>
          <a:ln w="9525">
            <a:noFill/>
          </a:ln>
          <a:effectLst>
            <a:outerShdw blurRad="50800" dist="126770" dir="2700000" algn="tl" rotWithShape="0">
              <a:srgbClr val="000000">
                <a:alpha val="40000"/>
              </a:srgbClr>
            </a:outerShdw>
          </a:effectLst>
        </p:spPr>
      </p:pic>
      <p:pic>
        <p:nvPicPr>
          <p:cNvPr id="19" name="图片 62"/>
          <p:cNvPicPr/>
          <p:nvPr/>
        </p:nvPicPr>
        <p:blipFill>
          <a:blip r:embed="rId7"/>
          <a:stretch>
            <a:fillRect/>
          </a:stretch>
        </p:blipFill>
        <p:spPr>
          <a:xfrm>
            <a:off x="6354445" y="4238625"/>
            <a:ext cx="1708150" cy="1341120"/>
          </a:xfrm>
          <a:prstGeom prst="rect">
            <a:avLst/>
          </a:prstGeom>
          <a:ln w="0">
            <a:noFill/>
          </a:ln>
          <a:effectLst>
            <a:outerShdw blurRad="50800" dist="126770" dir="2700000" algn="tl" rotWithShape="0">
              <a:srgbClr val="000000">
                <a:alpha val="40000"/>
              </a:srgbClr>
            </a:outerShdw>
          </a:effectLst>
        </p:spPr>
      </p:pic>
      <p:pic>
        <p:nvPicPr>
          <p:cNvPr id="21" name="图片 64"/>
          <p:cNvPicPr/>
          <p:nvPr/>
        </p:nvPicPr>
        <p:blipFill>
          <a:blip r:embed="rId8"/>
          <a:stretch>
            <a:fillRect/>
          </a:stretch>
        </p:blipFill>
        <p:spPr>
          <a:xfrm>
            <a:off x="9305932" y="4252952"/>
            <a:ext cx="2315869" cy="1944975"/>
          </a:xfrm>
          <a:prstGeom prst="rect">
            <a:avLst/>
          </a:prstGeom>
          <a:ln w="0">
            <a:noFill/>
          </a:ln>
          <a:effectLst>
            <a:outerShdw blurRad="50800" dist="126770" dir="2700000" algn="tl" rotWithShape="0">
              <a:srgbClr val="000000">
                <a:alpha val="40000"/>
              </a:srgbClr>
            </a:outerShdw>
          </a:effectLst>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661" y="4380920"/>
            <a:ext cx="2470739" cy="1706793"/>
          </a:xfrm>
          <a:prstGeom prst="rect">
            <a:avLst/>
          </a:prstGeom>
        </p:spPr>
      </p:pic>
      <p:pic>
        <p:nvPicPr>
          <p:cNvPr id="2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3450" y="4253230"/>
            <a:ext cx="1875790" cy="197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11"/>
          <a:stretch>
            <a:fillRect/>
          </a:stretch>
        </p:blipFill>
        <p:spPr>
          <a:xfrm>
            <a:off x="7247890" y="5300980"/>
            <a:ext cx="1656715" cy="1037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repl">
                                        <p:cTn id="7" dur="500" fill="hold"/>
                                        <p:tgtEl>
                                          <p:spTgt spid="7"/>
                                        </p:tgtEl>
                                        <p:attrNameLst>
                                          <p:attrName>ppt_x</p:attrName>
                                        </p:attrNameLst>
                                      </p:cBhvr>
                                      <p:tavLst>
                                        <p:tav tm="0">
                                          <p:val>
                                            <p:strVal val="#ppt_x"/>
                                          </p:val>
                                        </p:tav>
                                        <p:tav tm="100000">
                                          <p:val>
                                            <p:strVal val="#ppt_x"/>
                                          </p:val>
                                        </p:tav>
                                      </p:tavLst>
                                    </p:anim>
                                    <p:anim calcmode="lin" valueType="num">
                                      <p:cBhvr additive="repl">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repl">
                                        <p:cTn id="11" dur="500" fill="hold"/>
                                        <p:tgtEl>
                                          <p:spTgt spid="8"/>
                                        </p:tgtEl>
                                        <p:attrNameLst>
                                          <p:attrName>ppt_x</p:attrName>
                                        </p:attrNameLst>
                                      </p:cBhvr>
                                      <p:tavLst>
                                        <p:tav tm="0">
                                          <p:val>
                                            <p:strVal val="#ppt_x"/>
                                          </p:val>
                                        </p:tav>
                                        <p:tav tm="100000">
                                          <p:val>
                                            <p:strVal val="#ppt_x"/>
                                          </p:val>
                                        </p:tav>
                                      </p:tavLst>
                                    </p:anim>
                                    <p:anim calcmode="lin" valueType="num">
                                      <p:cBhvr additive="repl">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repl">
                                        <p:cTn id="15" dur="500" fill="hold"/>
                                        <p:tgtEl>
                                          <p:spTgt spid="9"/>
                                        </p:tgtEl>
                                        <p:attrNameLst>
                                          <p:attrName>ppt_x</p:attrName>
                                        </p:attrNameLst>
                                      </p:cBhvr>
                                      <p:tavLst>
                                        <p:tav tm="0">
                                          <p:val>
                                            <p:strVal val="#ppt_x"/>
                                          </p:val>
                                        </p:tav>
                                        <p:tav tm="100000">
                                          <p:val>
                                            <p:strVal val="#ppt_x"/>
                                          </p:val>
                                        </p:tav>
                                      </p:tavLst>
                                    </p:anim>
                                    <p:anim calcmode="lin" valueType="num">
                                      <p:cBhvr additive="repl">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repl">
                                        <p:cTn id="19" dur="500" fill="hold"/>
                                        <p:tgtEl>
                                          <p:spTgt spid="10"/>
                                        </p:tgtEl>
                                        <p:attrNameLst>
                                          <p:attrName>ppt_x</p:attrName>
                                        </p:attrNameLst>
                                      </p:cBhvr>
                                      <p:tavLst>
                                        <p:tav tm="0">
                                          <p:val>
                                            <p:strVal val="#ppt_x"/>
                                          </p:val>
                                        </p:tav>
                                        <p:tav tm="100000">
                                          <p:val>
                                            <p:strVal val="#ppt_x"/>
                                          </p:val>
                                        </p:tav>
                                      </p:tavLst>
                                    </p:anim>
                                    <p:anim calcmode="lin" valueType="num">
                                      <p:cBhvr additive="repl">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repl">
                                        <p:cTn id="23" dur="500" fill="hold"/>
                                        <p:tgtEl>
                                          <p:spTgt spid="11"/>
                                        </p:tgtEl>
                                        <p:attrNameLst>
                                          <p:attrName>ppt_x</p:attrName>
                                        </p:attrNameLst>
                                      </p:cBhvr>
                                      <p:tavLst>
                                        <p:tav tm="0">
                                          <p:val>
                                            <p:strVal val="#ppt_x"/>
                                          </p:val>
                                        </p:tav>
                                        <p:tav tm="100000">
                                          <p:val>
                                            <p:strVal val="#ppt_x"/>
                                          </p:val>
                                        </p:tav>
                                      </p:tavLst>
                                    </p:anim>
                                    <p:anim calcmode="lin" valueType="num">
                                      <p:cBhvr additive="repl">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repl">
                                        <p:cTn id="27" dur="500" fill="hold"/>
                                        <p:tgtEl>
                                          <p:spTgt spid="12"/>
                                        </p:tgtEl>
                                        <p:attrNameLst>
                                          <p:attrName>ppt_x</p:attrName>
                                        </p:attrNameLst>
                                      </p:cBhvr>
                                      <p:tavLst>
                                        <p:tav tm="0">
                                          <p:val>
                                            <p:strVal val="#ppt_x"/>
                                          </p:val>
                                        </p:tav>
                                        <p:tav tm="100000">
                                          <p:val>
                                            <p:strVal val="#ppt_x"/>
                                          </p:val>
                                        </p:tav>
                                      </p:tavLst>
                                    </p:anim>
                                    <p:anim calcmode="lin" valueType="num">
                                      <p:cBhvr additive="repl">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repl">
                                        <p:cTn id="31" dur="500" fill="hold"/>
                                        <p:tgtEl>
                                          <p:spTgt spid="13"/>
                                        </p:tgtEl>
                                        <p:attrNameLst>
                                          <p:attrName>ppt_x</p:attrName>
                                        </p:attrNameLst>
                                      </p:cBhvr>
                                      <p:tavLst>
                                        <p:tav tm="0">
                                          <p:val>
                                            <p:strVal val="#ppt_x"/>
                                          </p:val>
                                        </p:tav>
                                        <p:tav tm="100000">
                                          <p:val>
                                            <p:strVal val="#ppt_x"/>
                                          </p:val>
                                        </p:tav>
                                      </p:tavLst>
                                    </p:anim>
                                    <p:anim calcmode="lin" valueType="num">
                                      <p:cBhvr additive="repl">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repl">
                                        <p:cTn id="35" dur="500" fill="hold"/>
                                        <p:tgtEl>
                                          <p:spTgt spid="14"/>
                                        </p:tgtEl>
                                        <p:attrNameLst>
                                          <p:attrName>ppt_x</p:attrName>
                                        </p:attrNameLst>
                                      </p:cBhvr>
                                      <p:tavLst>
                                        <p:tav tm="0">
                                          <p:val>
                                            <p:strVal val="#ppt_x"/>
                                          </p:val>
                                        </p:tav>
                                        <p:tav tm="100000">
                                          <p:val>
                                            <p:strVal val="#ppt_x"/>
                                          </p:val>
                                        </p:tav>
                                      </p:tavLst>
                                    </p:anim>
                                    <p:anim calcmode="lin" valueType="num">
                                      <p:cBhvr additive="repl">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repl">
                                        <p:cTn id="39" dur="500" fill="hold"/>
                                        <p:tgtEl>
                                          <p:spTgt spid="15"/>
                                        </p:tgtEl>
                                        <p:attrNameLst>
                                          <p:attrName>ppt_x</p:attrName>
                                        </p:attrNameLst>
                                      </p:cBhvr>
                                      <p:tavLst>
                                        <p:tav tm="0">
                                          <p:val>
                                            <p:strVal val="#ppt_x"/>
                                          </p:val>
                                        </p:tav>
                                        <p:tav tm="100000">
                                          <p:val>
                                            <p:strVal val="#ppt_x"/>
                                          </p:val>
                                        </p:tav>
                                      </p:tavLst>
                                    </p:anim>
                                    <p:anim calcmode="lin" valueType="num">
                                      <p:cBhvr additive="repl">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repl">
                                        <p:cTn id="43" dur="500" fill="hold"/>
                                        <p:tgtEl>
                                          <p:spTgt spid="16"/>
                                        </p:tgtEl>
                                        <p:attrNameLst>
                                          <p:attrName>ppt_x</p:attrName>
                                        </p:attrNameLst>
                                      </p:cBhvr>
                                      <p:tavLst>
                                        <p:tav tm="0">
                                          <p:val>
                                            <p:strVal val="#ppt_x"/>
                                          </p:val>
                                        </p:tav>
                                        <p:tav tm="100000">
                                          <p:val>
                                            <p:strVal val="#ppt_x"/>
                                          </p:val>
                                        </p:tav>
                                      </p:tavLst>
                                    </p:anim>
                                    <p:anim calcmode="lin" valueType="num">
                                      <p:cBhvr additive="repl">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repl">
                                        <p:cTn id="47" dur="500" fill="hold"/>
                                        <p:tgtEl>
                                          <p:spTgt spid="17"/>
                                        </p:tgtEl>
                                        <p:attrNameLst>
                                          <p:attrName>ppt_x</p:attrName>
                                        </p:attrNameLst>
                                      </p:cBhvr>
                                      <p:tavLst>
                                        <p:tav tm="0">
                                          <p:val>
                                            <p:strVal val="#ppt_x"/>
                                          </p:val>
                                        </p:tav>
                                        <p:tav tm="100000">
                                          <p:val>
                                            <p:strVal val="#ppt_x"/>
                                          </p:val>
                                        </p:tav>
                                      </p:tavLst>
                                    </p:anim>
                                    <p:anim calcmode="lin" valueType="num">
                                      <p:cBhvr additive="repl">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repl">
                                        <p:cTn id="51" dur="500" fill="hold"/>
                                        <p:tgtEl>
                                          <p:spTgt spid="18"/>
                                        </p:tgtEl>
                                        <p:attrNameLst>
                                          <p:attrName>ppt_x</p:attrName>
                                        </p:attrNameLst>
                                      </p:cBhvr>
                                      <p:tavLst>
                                        <p:tav tm="0">
                                          <p:val>
                                            <p:strVal val="#ppt_x"/>
                                          </p:val>
                                        </p:tav>
                                        <p:tav tm="100000">
                                          <p:val>
                                            <p:strVal val="#ppt_x"/>
                                          </p:val>
                                        </p:tav>
                                      </p:tavLst>
                                    </p:anim>
                                    <p:anim calcmode="lin" valueType="num">
                                      <p:cBhvr additive="repl">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repl">
                                        <p:cTn id="55" dur="500" fill="hold"/>
                                        <p:tgtEl>
                                          <p:spTgt spid="19"/>
                                        </p:tgtEl>
                                        <p:attrNameLst>
                                          <p:attrName>ppt_x</p:attrName>
                                        </p:attrNameLst>
                                      </p:cBhvr>
                                      <p:tavLst>
                                        <p:tav tm="0">
                                          <p:val>
                                            <p:strVal val="#ppt_x"/>
                                          </p:val>
                                        </p:tav>
                                        <p:tav tm="100000">
                                          <p:val>
                                            <p:strVal val="#ppt_x"/>
                                          </p:val>
                                        </p:tav>
                                      </p:tavLst>
                                    </p:anim>
                                    <p:anim calcmode="lin" valueType="num">
                                      <p:cBhvr additive="repl">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repl">
                                        <p:cTn id="59" dur="500" fill="hold"/>
                                        <p:tgtEl>
                                          <p:spTgt spid="21"/>
                                        </p:tgtEl>
                                        <p:attrNameLst>
                                          <p:attrName>ppt_x</p:attrName>
                                        </p:attrNameLst>
                                      </p:cBhvr>
                                      <p:tavLst>
                                        <p:tav tm="0">
                                          <p:val>
                                            <p:strVal val="#ppt_x"/>
                                          </p:val>
                                        </p:tav>
                                        <p:tav tm="100000">
                                          <p:val>
                                            <p:strVal val="#ppt_x"/>
                                          </p:val>
                                        </p:tav>
                                      </p:tavLst>
                                    </p:anim>
                                    <p:anim calcmode="lin" valueType="num">
                                      <p:cBhvr additive="repl">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sp>
        <p:nvSpPr>
          <p:cNvPr id="3" name="灯片编号占位符 2"/>
          <p:cNvSpPr txBox="1"/>
          <p:nvPr/>
        </p:nvSpPr>
        <p:spPr>
          <a:xfrm>
            <a:off x="3835436" y="6424652"/>
            <a:ext cx="2844430" cy="365078"/>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19</a:t>
            </a:r>
            <a:endParaRPr lang="zh-CN" altLang="en-US" dirty="0"/>
          </a:p>
        </p:txBody>
      </p:sp>
      <p:sp>
        <p:nvSpPr>
          <p:cNvPr id="13" name="矩形 12"/>
          <p:cNvSpPr/>
          <p:nvPr/>
        </p:nvSpPr>
        <p:spPr>
          <a:xfrm>
            <a:off x="1199456" y="268543"/>
            <a:ext cx="4493538" cy="523220"/>
          </a:xfrm>
          <a:prstGeom prst="rect">
            <a:avLst/>
          </a:prstGeom>
          <a:effectLst>
            <a:outerShdw blurRad="50800" dist="38100" algn="l" rotWithShape="0">
              <a:prstClr val="black">
                <a:alpha val="40000"/>
              </a:prstClr>
            </a:outerShdw>
          </a:effectLst>
        </p:spPr>
        <p:txBody>
          <a:bodyPr wrap="none">
            <a:spAutoFit/>
          </a:bodyPr>
          <a:lstStyle/>
          <a:p>
            <a:r>
              <a:rPr lang="zh-CN" altLang="en-US" sz="2800" b="1" dirty="0">
                <a:latin typeface="等线" panose="02010600030101010101" charset="-122"/>
                <a:ea typeface="等线" panose="02010600030101010101" charset="-122"/>
              </a:rPr>
              <a:t>圆柱体铝壳电容制造流程图</a:t>
            </a:r>
          </a:p>
        </p:txBody>
      </p:sp>
      <p:graphicFrame>
        <p:nvGraphicFramePr>
          <p:cNvPr id="2" name="表格 1"/>
          <p:cNvGraphicFramePr>
            <a:graphicFrameLocks noGrp="1"/>
          </p:cNvGraphicFramePr>
          <p:nvPr/>
        </p:nvGraphicFramePr>
        <p:xfrm>
          <a:off x="551384" y="1196752"/>
          <a:ext cx="11089233" cy="4752522"/>
        </p:xfrm>
        <a:graphic>
          <a:graphicData uri="http://schemas.openxmlformats.org/drawingml/2006/table">
            <a:tbl>
              <a:tblPr/>
              <a:tblGrid>
                <a:gridCol w="793154">
                  <a:extLst>
                    <a:ext uri="{9D8B030D-6E8A-4147-A177-3AD203B41FA5}">
                      <a16:colId xmlns:a16="http://schemas.microsoft.com/office/drawing/2014/main" val="20000"/>
                    </a:ext>
                  </a:extLst>
                </a:gridCol>
                <a:gridCol w="164618">
                  <a:extLst>
                    <a:ext uri="{9D8B030D-6E8A-4147-A177-3AD203B41FA5}">
                      <a16:colId xmlns:a16="http://schemas.microsoft.com/office/drawing/2014/main" val="20001"/>
                    </a:ext>
                  </a:extLst>
                </a:gridCol>
                <a:gridCol w="104757">
                  <a:extLst>
                    <a:ext uri="{9D8B030D-6E8A-4147-A177-3AD203B41FA5}">
                      <a16:colId xmlns:a16="http://schemas.microsoft.com/office/drawing/2014/main" val="20002"/>
                    </a:ext>
                  </a:extLst>
                </a:gridCol>
                <a:gridCol w="785675">
                  <a:extLst>
                    <a:ext uri="{9D8B030D-6E8A-4147-A177-3AD203B41FA5}">
                      <a16:colId xmlns:a16="http://schemas.microsoft.com/office/drawing/2014/main" val="20003"/>
                    </a:ext>
                  </a:extLst>
                </a:gridCol>
                <a:gridCol w="785675">
                  <a:extLst>
                    <a:ext uri="{9D8B030D-6E8A-4147-A177-3AD203B41FA5}">
                      <a16:colId xmlns:a16="http://schemas.microsoft.com/office/drawing/2014/main" val="20004"/>
                    </a:ext>
                  </a:extLst>
                </a:gridCol>
                <a:gridCol w="269374">
                  <a:extLst>
                    <a:ext uri="{9D8B030D-6E8A-4147-A177-3AD203B41FA5}">
                      <a16:colId xmlns:a16="http://schemas.microsoft.com/office/drawing/2014/main" val="20005"/>
                    </a:ext>
                  </a:extLst>
                </a:gridCol>
                <a:gridCol w="785675">
                  <a:extLst>
                    <a:ext uri="{9D8B030D-6E8A-4147-A177-3AD203B41FA5}">
                      <a16:colId xmlns:a16="http://schemas.microsoft.com/office/drawing/2014/main" val="20006"/>
                    </a:ext>
                  </a:extLst>
                </a:gridCol>
                <a:gridCol w="785675">
                  <a:extLst>
                    <a:ext uri="{9D8B030D-6E8A-4147-A177-3AD203B41FA5}">
                      <a16:colId xmlns:a16="http://schemas.microsoft.com/office/drawing/2014/main" val="20007"/>
                    </a:ext>
                  </a:extLst>
                </a:gridCol>
                <a:gridCol w="303045">
                  <a:extLst>
                    <a:ext uri="{9D8B030D-6E8A-4147-A177-3AD203B41FA5}">
                      <a16:colId xmlns:a16="http://schemas.microsoft.com/office/drawing/2014/main" val="20008"/>
                    </a:ext>
                  </a:extLst>
                </a:gridCol>
                <a:gridCol w="785675">
                  <a:extLst>
                    <a:ext uri="{9D8B030D-6E8A-4147-A177-3AD203B41FA5}">
                      <a16:colId xmlns:a16="http://schemas.microsoft.com/office/drawing/2014/main" val="20009"/>
                    </a:ext>
                  </a:extLst>
                </a:gridCol>
                <a:gridCol w="785675">
                  <a:extLst>
                    <a:ext uri="{9D8B030D-6E8A-4147-A177-3AD203B41FA5}">
                      <a16:colId xmlns:a16="http://schemas.microsoft.com/office/drawing/2014/main" val="20010"/>
                    </a:ext>
                  </a:extLst>
                </a:gridCol>
                <a:gridCol w="291821">
                  <a:extLst>
                    <a:ext uri="{9D8B030D-6E8A-4147-A177-3AD203B41FA5}">
                      <a16:colId xmlns:a16="http://schemas.microsoft.com/office/drawing/2014/main" val="20011"/>
                    </a:ext>
                  </a:extLst>
                </a:gridCol>
                <a:gridCol w="785675">
                  <a:extLst>
                    <a:ext uri="{9D8B030D-6E8A-4147-A177-3AD203B41FA5}">
                      <a16:colId xmlns:a16="http://schemas.microsoft.com/office/drawing/2014/main" val="20012"/>
                    </a:ext>
                  </a:extLst>
                </a:gridCol>
                <a:gridCol w="785675">
                  <a:extLst>
                    <a:ext uri="{9D8B030D-6E8A-4147-A177-3AD203B41FA5}">
                      <a16:colId xmlns:a16="http://schemas.microsoft.com/office/drawing/2014/main" val="20013"/>
                    </a:ext>
                  </a:extLst>
                </a:gridCol>
                <a:gridCol w="269374">
                  <a:extLst>
                    <a:ext uri="{9D8B030D-6E8A-4147-A177-3AD203B41FA5}">
                      <a16:colId xmlns:a16="http://schemas.microsoft.com/office/drawing/2014/main" val="20014"/>
                    </a:ext>
                  </a:extLst>
                </a:gridCol>
                <a:gridCol w="785675">
                  <a:extLst>
                    <a:ext uri="{9D8B030D-6E8A-4147-A177-3AD203B41FA5}">
                      <a16:colId xmlns:a16="http://schemas.microsoft.com/office/drawing/2014/main" val="20015"/>
                    </a:ext>
                  </a:extLst>
                </a:gridCol>
                <a:gridCol w="785675">
                  <a:extLst>
                    <a:ext uri="{9D8B030D-6E8A-4147-A177-3AD203B41FA5}">
                      <a16:colId xmlns:a16="http://schemas.microsoft.com/office/drawing/2014/main" val="20016"/>
                    </a:ext>
                  </a:extLst>
                </a:gridCol>
                <a:gridCol w="119722">
                  <a:extLst>
                    <a:ext uri="{9D8B030D-6E8A-4147-A177-3AD203B41FA5}">
                      <a16:colId xmlns:a16="http://schemas.microsoft.com/office/drawing/2014/main" val="20017"/>
                    </a:ext>
                  </a:extLst>
                </a:gridCol>
                <a:gridCol w="123464">
                  <a:extLst>
                    <a:ext uri="{9D8B030D-6E8A-4147-A177-3AD203B41FA5}">
                      <a16:colId xmlns:a16="http://schemas.microsoft.com/office/drawing/2014/main" val="20018"/>
                    </a:ext>
                  </a:extLst>
                </a:gridCol>
                <a:gridCol w="793154">
                  <a:extLst>
                    <a:ext uri="{9D8B030D-6E8A-4147-A177-3AD203B41FA5}">
                      <a16:colId xmlns:a16="http://schemas.microsoft.com/office/drawing/2014/main" val="20019"/>
                    </a:ext>
                  </a:extLst>
                </a:gridCol>
              </a:tblGrid>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gridSpan="14">
                  <a:txBody>
                    <a:bodyPr/>
                    <a:lstStyle/>
                    <a:p>
                      <a:pPr algn="ctr" fontAlgn="ctr"/>
                      <a:endParaRPr lang="zh-CN" altLang="en-US" sz="1400" b="1" i="0" u="none" strike="noStrike" dirty="0">
                        <a:solidFill>
                          <a:srgbClr val="000000"/>
                        </a:solidFill>
                        <a:effectLst/>
                        <a:latin typeface="等线" panose="02010600030101010101" charset="-122"/>
                      </a:endParaRPr>
                    </a:p>
                  </a:txBody>
                  <a:tcPr marL="6205" marR="6205" marT="6205" marB="0" anchor="ctr">
                    <a:lnL>
                      <a:noFill/>
                    </a:lnL>
                    <a:lnR>
                      <a:noFill/>
                    </a:lnR>
                    <a:lnT>
                      <a:noFill/>
                    </a:lnT>
                    <a:lnB>
                      <a:noFill/>
                    </a:lnB>
                    <a:solidFill>
                      <a:srgbClr val="FFFFFF"/>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dirty="0">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1"/>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进料检验</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卷绕</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芯子喷金</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芯子热定型</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芯子赋能</a:t>
                      </a:r>
                      <a:r>
                        <a:rPr lang="en-US" altLang="zh-CN" sz="1600" b="1" i="0" u="none" strike="noStrike">
                          <a:solidFill>
                            <a:srgbClr val="000000"/>
                          </a:solidFill>
                          <a:effectLst/>
                          <a:latin typeface="等线" panose="02010600030101010101" charset="-122"/>
                          <a:ea typeface="等线" panose="02010600030101010101" charset="-122"/>
                        </a:rPr>
                        <a:t>/</a:t>
                      </a:r>
                      <a:r>
                        <a:rPr lang="zh-CN" altLang="en-US" sz="1600" b="1" i="0" u="none" strike="noStrike">
                          <a:solidFill>
                            <a:srgbClr val="000000"/>
                          </a:solidFill>
                          <a:effectLst/>
                          <a:latin typeface="等线" panose="02010600030101010101" charset="-122"/>
                          <a:ea typeface="等线" panose="02010600030101010101" charset="-122"/>
                        </a:rPr>
                        <a:t>检测</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3"/>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4"/>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w="6350" cap="flat" cmpd="sng" algn="ctr">
                      <a:solidFill>
                        <a:srgbClr val="000000"/>
                      </a:solidFill>
                      <a:prstDash val="lgDashDotDot"/>
                      <a:round/>
                      <a:headEnd type="none" w="med" len="med"/>
                      <a:tailEnd type="none" w="med" len="med"/>
                    </a:lnT>
                    <a:lnB>
                      <a:noFill/>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E2EFDA"/>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a:noFill/>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5"/>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rowSpan="2" gridSpan="5">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 自动真空注胶 </a:t>
                      </a:r>
                      <a:r>
                        <a:rPr lang="en-US" altLang="zh-CN" sz="1600" b="1" i="0" u="none" strike="noStrike">
                          <a:solidFill>
                            <a:srgbClr val="000000"/>
                          </a:solidFill>
                          <a:effectLst/>
                          <a:latin typeface="等线" panose="02010600030101010101" charset="-122"/>
                          <a:ea typeface="等线" panose="02010600030101010101" charset="-122"/>
                        </a:rPr>
                        <a:t>- </a:t>
                      </a:r>
                      <a:r>
                        <a:rPr lang="zh-CN" altLang="en-US" sz="1600" b="1" i="0" u="none" strike="noStrike">
                          <a:solidFill>
                            <a:srgbClr val="000000"/>
                          </a:solidFill>
                          <a:effectLst/>
                          <a:latin typeface="等线" panose="02010600030101010101" charset="-122"/>
                          <a:ea typeface="等线" panose="02010600030101010101" charset="-122"/>
                        </a:rPr>
                        <a:t>在线固化流水线</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5">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装配</a:t>
                      </a:r>
                      <a:r>
                        <a:rPr lang="en-US" altLang="zh-CN" sz="1600" b="1" i="0" u="none" strike="noStrike">
                          <a:solidFill>
                            <a:srgbClr val="000000"/>
                          </a:solidFill>
                          <a:effectLst/>
                          <a:latin typeface="等线" panose="02010600030101010101" charset="-122"/>
                          <a:ea typeface="等线" panose="02010600030101010101" charset="-122"/>
                        </a:rPr>
                        <a:t>-</a:t>
                      </a:r>
                      <a:r>
                        <a:rPr lang="zh-CN" altLang="en-US" sz="1600" b="1" i="0" u="none" strike="noStrike">
                          <a:solidFill>
                            <a:srgbClr val="000000"/>
                          </a:solidFill>
                          <a:effectLst/>
                          <a:latin typeface="等线" panose="02010600030101010101" charset="-122"/>
                          <a:ea typeface="等线" panose="02010600030101010101" charset="-122"/>
                        </a:rPr>
                        <a:t>半成品测试</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自动焊接</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6"/>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gridSpan="5"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5"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a:noFill/>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a:noFill/>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9"/>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高温电老化</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成品自动检测</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外观</a:t>
                      </a:r>
                      <a:r>
                        <a:rPr lang="en-US" altLang="zh-CN" sz="1600" b="1" i="0" u="none" strike="noStrike">
                          <a:solidFill>
                            <a:srgbClr val="000000"/>
                          </a:solidFill>
                          <a:effectLst/>
                          <a:latin typeface="等线" panose="02010600030101010101" charset="-122"/>
                          <a:ea typeface="等线" panose="02010600030101010101" charset="-122"/>
                        </a:rPr>
                        <a:t>/</a:t>
                      </a:r>
                      <a:r>
                        <a:rPr lang="zh-CN" altLang="en-US" sz="1600" b="1" i="0" u="none" strike="noStrike">
                          <a:solidFill>
                            <a:srgbClr val="000000"/>
                          </a:solidFill>
                          <a:effectLst/>
                          <a:latin typeface="等线" panose="02010600030101010101" charset="-122"/>
                          <a:ea typeface="等线" panose="02010600030101010101" charset="-122"/>
                        </a:rPr>
                        <a:t>尺寸检查</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标识</a:t>
                      </a:r>
                      <a:r>
                        <a:rPr lang="en-US" altLang="zh-CN" sz="1600" b="1" i="0" u="none" strike="noStrike">
                          <a:solidFill>
                            <a:srgbClr val="000000"/>
                          </a:solidFill>
                          <a:effectLst/>
                          <a:latin typeface="等线" panose="02010600030101010101" charset="-122"/>
                          <a:ea typeface="等线" panose="02010600030101010101" charset="-122"/>
                        </a:rPr>
                        <a:t>/</a:t>
                      </a:r>
                      <a:r>
                        <a:rPr lang="zh-CN" altLang="en-US" sz="1600" b="1" i="0" u="none" strike="noStrike">
                          <a:solidFill>
                            <a:srgbClr val="000000"/>
                          </a:solidFill>
                          <a:effectLst/>
                          <a:latin typeface="等线" panose="02010600030101010101" charset="-122"/>
                          <a:ea typeface="等线" panose="02010600030101010101" charset="-122"/>
                        </a:rPr>
                        <a:t>数数</a:t>
                      </a:r>
                      <a:r>
                        <a:rPr lang="en-US" altLang="zh-CN" sz="1600" b="1" i="0" u="none" strike="noStrike">
                          <a:solidFill>
                            <a:srgbClr val="000000"/>
                          </a:solidFill>
                          <a:effectLst/>
                          <a:latin typeface="等线" panose="02010600030101010101" charset="-122"/>
                          <a:ea typeface="等线" panose="02010600030101010101" charset="-122"/>
                        </a:rPr>
                        <a:t>/</a:t>
                      </a:r>
                      <a:r>
                        <a:rPr lang="zh-CN" altLang="en-US" sz="1600" b="1" i="0" u="none" strike="noStrike">
                          <a:solidFill>
                            <a:srgbClr val="000000"/>
                          </a:solidFill>
                          <a:effectLst/>
                          <a:latin typeface="等线" panose="02010600030101010101" charset="-122"/>
                          <a:ea typeface="等线" panose="02010600030101010101" charset="-122"/>
                        </a:rPr>
                        <a:t>包装</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成品检验</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0"/>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1"/>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2"/>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3"/>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入库交付</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4"/>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5"/>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6"/>
                  </a:ext>
                </a:extLst>
              </a:tr>
              <a:tr h="264029">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dirty="0">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dirty="0">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152" y="1349688"/>
            <a:ext cx="3972202" cy="317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48794" y="1227155"/>
            <a:ext cx="3409908" cy="335476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等线" panose="02010600030101010101" charset="-122"/>
                <a:ea typeface="等线" panose="02010600030101010101" charset="-122"/>
              </a:rPr>
              <a:t>产品特点</a:t>
            </a:r>
            <a:endParaRPr lang="en-US" altLang="zh-CN" sz="2400" b="1" dirty="0">
              <a:latin typeface="等线" panose="02010600030101010101" charset="-122"/>
              <a:ea typeface="等线" panose="02010600030101010101" charset="-122"/>
            </a:endParaRPr>
          </a:p>
          <a:p>
            <a:endParaRPr lang="en-US" altLang="zh-CN" sz="800"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圆筒铝外壳，干式树脂封装</a:t>
            </a:r>
            <a:endParaRPr lang="en-US" altLang="zh-CN" b="1" dirty="0">
              <a:latin typeface="等线" panose="02010600030101010101" charset="-122"/>
              <a:ea typeface="等线" panose="02010600030101010101" charset="-122"/>
            </a:endParaRPr>
          </a:p>
          <a:p>
            <a:endParaRPr lang="en-US" altLang="zh-CN"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适合单元件或多元件并联组合</a:t>
            </a:r>
            <a:endParaRPr lang="en-US" altLang="zh-CN" b="1" dirty="0">
              <a:latin typeface="等线" panose="02010600030101010101" charset="-122"/>
              <a:ea typeface="等线" panose="02010600030101010101" charset="-122"/>
            </a:endParaRPr>
          </a:p>
          <a:p>
            <a:r>
              <a:rPr lang="zh-CN" altLang="en-US" b="1" dirty="0">
                <a:latin typeface="等线" panose="02010600030101010101" charset="-122"/>
                <a:ea typeface="等线" panose="02010600030101010101" charset="-122"/>
              </a:rPr>
              <a:t>使用，可模块化使用</a:t>
            </a:r>
            <a:endParaRPr lang="en-US" altLang="zh-CN" b="1" dirty="0">
              <a:latin typeface="等线" panose="02010600030101010101" charset="-122"/>
              <a:ea typeface="等线" panose="02010600030101010101" charset="-122"/>
            </a:endParaRPr>
          </a:p>
          <a:p>
            <a:endParaRPr lang="en-US" altLang="zh-CN"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可替换电解电容的使用场合，</a:t>
            </a:r>
            <a:endParaRPr lang="en-US" altLang="zh-CN" b="1" dirty="0">
              <a:latin typeface="等线" panose="02010600030101010101" charset="-122"/>
              <a:ea typeface="等线" panose="02010600030101010101" charset="-122"/>
            </a:endParaRPr>
          </a:p>
          <a:p>
            <a:r>
              <a:rPr lang="zh-CN" altLang="en-US" b="1" dirty="0">
                <a:latin typeface="等线" panose="02010600030101010101" charset="-122"/>
                <a:ea typeface="等线" panose="02010600030101010101" charset="-122"/>
              </a:rPr>
              <a:t>具有更高过电流能力</a:t>
            </a:r>
            <a:endParaRPr lang="en-US" altLang="zh-CN" b="1" dirty="0">
              <a:latin typeface="等线" panose="02010600030101010101" charset="-122"/>
              <a:ea typeface="等线" panose="02010600030101010101" charset="-122"/>
            </a:endParaRPr>
          </a:p>
          <a:p>
            <a:endParaRPr lang="en-US" altLang="zh-CN" b="1" dirty="0">
              <a:latin typeface="等线" panose="02010600030101010101" charset="-122"/>
              <a:ea typeface="等线" panose="02010600030101010101" charset="-122"/>
            </a:endParaRPr>
          </a:p>
          <a:p>
            <a:r>
              <a:rPr lang="en-US" altLang="zh-CN" b="1" dirty="0">
                <a:solidFill>
                  <a:srgbClr val="FF0000"/>
                </a:solidFill>
                <a:latin typeface="等线" panose="02010600030101010101" charset="-122"/>
                <a:ea typeface="等线" panose="02010600030101010101" charset="-122"/>
              </a:rPr>
              <a:t>※</a:t>
            </a:r>
            <a:r>
              <a:rPr lang="zh-CN" altLang="en-US" b="1" dirty="0">
                <a:solidFill>
                  <a:srgbClr val="FF0000"/>
                </a:solidFill>
                <a:latin typeface="等线" panose="02010600030101010101" charset="-122"/>
                <a:ea typeface="等线" panose="02010600030101010101" charset="-122"/>
              </a:rPr>
              <a:t> 具有极高可靠性，所有元件</a:t>
            </a:r>
            <a:endParaRPr lang="en-US" altLang="zh-CN" b="1" dirty="0">
              <a:solidFill>
                <a:srgbClr val="FF0000"/>
              </a:solidFill>
              <a:latin typeface="等线" panose="02010600030101010101" charset="-122"/>
              <a:ea typeface="等线" panose="02010600030101010101" charset="-122"/>
            </a:endParaRPr>
          </a:p>
          <a:p>
            <a:r>
              <a:rPr lang="en-US" altLang="zh-CN" b="1" dirty="0">
                <a:solidFill>
                  <a:srgbClr val="FF0000"/>
                </a:solidFill>
                <a:latin typeface="等线" panose="02010600030101010101" charset="-122"/>
                <a:ea typeface="等线" panose="02010600030101010101" charset="-122"/>
              </a:rPr>
              <a:t>100%</a:t>
            </a:r>
            <a:r>
              <a:rPr lang="zh-CN" altLang="en-US" b="1" dirty="0">
                <a:solidFill>
                  <a:srgbClr val="FF0000"/>
                </a:solidFill>
                <a:latin typeface="等线" panose="02010600030101010101" charset="-122"/>
                <a:ea typeface="等线" panose="02010600030101010101" charset="-122"/>
              </a:rPr>
              <a:t>高温电老化后全检出厂</a:t>
            </a:r>
            <a:endParaRPr lang="en-US" altLang="zh-CN" b="1" dirty="0">
              <a:solidFill>
                <a:srgbClr val="FF0000"/>
              </a:solidFill>
              <a:latin typeface="等线" panose="02010600030101010101" charset="-122"/>
              <a:ea typeface="等线" panose="02010600030101010101" charset="-122"/>
            </a:endParaRP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2255" y="3973187"/>
            <a:ext cx="2781175" cy="200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548794" y="4812263"/>
            <a:ext cx="2589170" cy="1169551"/>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等线" panose="02010600030101010101" charset="-122"/>
                <a:ea typeface="等线" panose="02010600030101010101" charset="-122"/>
              </a:rPr>
              <a:t>典型应用领域</a:t>
            </a:r>
            <a:endParaRPr lang="en-US" altLang="zh-CN" sz="2400" b="1" dirty="0">
              <a:latin typeface="等线" panose="02010600030101010101" charset="-122"/>
              <a:ea typeface="等线" panose="02010600030101010101" charset="-122"/>
            </a:endParaRPr>
          </a:p>
          <a:p>
            <a:endParaRPr lang="en-US" altLang="zh-CN" sz="1000" b="1" dirty="0">
              <a:latin typeface="等线" panose="02010600030101010101" charset="-122"/>
              <a:ea typeface="等线" panose="02010600030101010101" charset="-122"/>
            </a:endParaRPr>
          </a:p>
          <a:p>
            <a:r>
              <a:rPr lang="zh-CN" altLang="en-US" b="1" dirty="0">
                <a:latin typeface="等线" panose="02010600030101010101" charset="-122"/>
                <a:ea typeface="等线" panose="02010600030101010101" charset="-122"/>
              </a:rPr>
              <a:t>电能质量；光伏</a:t>
            </a:r>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风电；</a:t>
            </a:r>
            <a:endParaRPr lang="en-US" altLang="zh-CN" b="1" dirty="0">
              <a:latin typeface="等线" panose="02010600030101010101" charset="-122"/>
              <a:ea typeface="等线" panose="02010600030101010101" charset="-122"/>
            </a:endParaRPr>
          </a:p>
          <a:p>
            <a:r>
              <a:rPr lang="zh-CN" altLang="en-US" b="1" dirty="0">
                <a:latin typeface="等线" panose="02010600030101010101" charset="-122"/>
                <a:ea typeface="等线" panose="02010600030101010101" charset="-122"/>
              </a:rPr>
              <a:t>变频器；逆变电源</a:t>
            </a:r>
            <a:endParaRPr lang="en-US" altLang="zh-CN" b="1" dirty="0">
              <a:latin typeface="等线" panose="02010600030101010101" charset="-122"/>
              <a:ea typeface="等线" panose="02010600030101010101" charset="-122"/>
            </a:endParaRPr>
          </a:p>
        </p:txBody>
      </p:sp>
      <p:sp>
        <p:nvSpPr>
          <p:cNvPr id="13" name="矩形 12"/>
          <p:cNvSpPr/>
          <p:nvPr/>
        </p:nvSpPr>
        <p:spPr>
          <a:xfrm>
            <a:off x="1127448" y="257620"/>
            <a:ext cx="5960286" cy="523220"/>
          </a:xfrm>
          <a:prstGeom prst="rect">
            <a:avLst/>
          </a:prstGeom>
          <a:effectLst>
            <a:outerShdw blurRad="50800" dist="38100" algn="l" rotWithShape="0">
              <a:prstClr val="black">
                <a:alpha val="40000"/>
              </a:prstClr>
            </a:outerShdw>
          </a:effectLst>
        </p:spPr>
        <p:txBody>
          <a:bodyPr wrap="none">
            <a:spAutoFit/>
          </a:bodyPr>
          <a:lstStyle/>
          <a:p>
            <a:r>
              <a:rPr lang="zh-CN" altLang="en-US" sz="2800" b="1" dirty="0">
                <a:latin typeface="等线" panose="02010600030101010101" charset="-122"/>
                <a:ea typeface="等线" panose="02010600030101010101" charset="-122"/>
              </a:rPr>
              <a:t>圆柱体铝壳电容代表系列：</a:t>
            </a:r>
            <a:r>
              <a:rPr lang="en-US" altLang="zh-CN" sz="2800" b="1" dirty="0">
                <a:latin typeface="等线" panose="02010600030101010101" charset="-122"/>
                <a:ea typeface="等线" panose="02010600030101010101" charset="-122"/>
              </a:rPr>
              <a:t>DMJ-MC</a:t>
            </a:r>
            <a:endParaRPr lang="zh-CN" altLang="en-US" sz="2800" b="1" dirty="0">
              <a:latin typeface="等线" panose="02010600030101010101" charset="-122"/>
              <a:ea typeface="等线" panose="02010600030101010101" charset="-122"/>
            </a:endParaRPr>
          </a:p>
        </p:txBody>
      </p:sp>
      <p:sp>
        <p:nvSpPr>
          <p:cNvPr id="12" name="矩形 11"/>
          <p:cNvSpPr/>
          <p:nvPr/>
        </p:nvSpPr>
        <p:spPr>
          <a:xfrm>
            <a:off x="4207396" y="4581920"/>
            <a:ext cx="3103880" cy="1445260"/>
          </a:xfrm>
          <a:prstGeom prst="rect">
            <a:avLst/>
          </a:prstGeom>
          <a:effectLst>
            <a:outerShdw blurRad="50800" dist="38100" algn="l" rotWithShape="0">
              <a:prstClr val="black">
                <a:alpha val="40000"/>
              </a:prstClr>
            </a:outerShdw>
          </a:effectLst>
        </p:spPr>
        <p:txBody>
          <a:bodyPr wrap="none">
            <a:spAutoFit/>
          </a:bodyPr>
          <a:lstStyle/>
          <a:p>
            <a:endParaRPr lang="en-US" altLang="zh-CN" b="1" dirty="0">
              <a:latin typeface="微软雅黑" panose="020B0503020204020204" pitchFamily="34" charset="-122"/>
              <a:ea typeface="微软雅黑" panose="020B0503020204020204" pitchFamily="34" charset="-122"/>
            </a:endParaRPr>
          </a:p>
          <a:p>
            <a:r>
              <a:rPr lang="zh-CN" altLang="en-US" b="1" dirty="0">
                <a:solidFill>
                  <a:srgbClr val="FF0000"/>
                </a:solidFill>
                <a:latin typeface="等线" panose="02010600030101010101" charset="-122"/>
                <a:ea typeface="等线" panose="02010600030101010101" charset="-122"/>
              </a:rPr>
              <a:t>批量交付时间：</a:t>
            </a:r>
            <a:r>
              <a:rPr lang="en-US" altLang="zh-CN" b="1" dirty="0">
                <a:solidFill>
                  <a:srgbClr val="FF0000"/>
                </a:solidFill>
                <a:latin typeface="等线" panose="02010600030101010101" charset="-122"/>
                <a:ea typeface="等线" panose="02010600030101010101" charset="-122"/>
              </a:rPr>
              <a:t>2011</a:t>
            </a:r>
            <a:r>
              <a:rPr lang="zh-CN" altLang="en-US" b="1" dirty="0">
                <a:solidFill>
                  <a:srgbClr val="FF0000"/>
                </a:solidFill>
                <a:latin typeface="等线" panose="02010600030101010101" charset="-122"/>
                <a:ea typeface="等线" panose="02010600030101010101" charset="-122"/>
              </a:rPr>
              <a:t>年</a:t>
            </a:r>
            <a:r>
              <a:rPr lang="en-US" altLang="zh-CN" b="1" dirty="0">
                <a:solidFill>
                  <a:srgbClr val="FF0000"/>
                </a:solidFill>
                <a:latin typeface="等线" panose="02010600030101010101" charset="-122"/>
                <a:ea typeface="等线" panose="02010600030101010101" charset="-122"/>
              </a:rPr>
              <a:t>6</a:t>
            </a:r>
            <a:r>
              <a:rPr lang="zh-CN" altLang="en-US" b="1" dirty="0">
                <a:solidFill>
                  <a:srgbClr val="FF0000"/>
                </a:solidFill>
                <a:latin typeface="等线" panose="02010600030101010101" charset="-122"/>
                <a:ea typeface="等线" panose="02010600030101010101" charset="-122"/>
              </a:rPr>
              <a:t>月起</a:t>
            </a:r>
            <a:endParaRPr lang="en-US" altLang="zh-CN" b="1" dirty="0">
              <a:solidFill>
                <a:srgbClr val="FF0000"/>
              </a:solidFill>
              <a:latin typeface="等线" panose="02010600030101010101" charset="-122"/>
              <a:ea typeface="等线" panose="02010600030101010101" charset="-122"/>
            </a:endParaRPr>
          </a:p>
          <a:p>
            <a:endParaRPr lang="en-US" altLang="zh-CN" sz="800" b="1" dirty="0">
              <a:solidFill>
                <a:srgbClr val="FF0000"/>
              </a:solidFill>
              <a:latin typeface="等线" panose="02010600030101010101" charset="-122"/>
              <a:ea typeface="等线" panose="02010600030101010101" charset="-122"/>
            </a:endParaRPr>
          </a:p>
          <a:p>
            <a:r>
              <a:rPr lang="zh-CN" altLang="en-US" b="1" dirty="0">
                <a:solidFill>
                  <a:srgbClr val="FF0000"/>
                </a:solidFill>
                <a:latin typeface="等线" panose="02010600030101010101" charset="-122"/>
                <a:ea typeface="等线" panose="02010600030101010101" charset="-122"/>
              </a:rPr>
              <a:t>历史累计出货量：</a:t>
            </a:r>
            <a:r>
              <a:rPr lang="en-US" altLang="zh-CN" b="1" dirty="0">
                <a:solidFill>
                  <a:srgbClr val="FF0000"/>
                </a:solidFill>
                <a:latin typeface="等线" panose="02010600030101010101" charset="-122"/>
                <a:ea typeface="等线" panose="02010600030101010101" charset="-122"/>
              </a:rPr>
              <a:t>430</a:t>
            </a:r>
            <a:r>
              <a:rPr lang="zh-CN" altLang="en-US" b="1" dirty="0">
                <a:solidFill>
                  <a:srgbClr val="FF0000"/>
                </a:solidFill>
                <a:latin typeface="等线" panose="02010600030101010101" charset="-122"/>
                <a:ea typeface="等线" panose="02010600030101010101" charset="-122"/>
              </a:rPr>
              <a:t>万</a:t>
            </a:r>
            <a:r>
              <a:rPr lang="en-US" altLang="zh-CN" b="1" dirty="0">
                <a:solidFill>
                  <a:srgbClr val="FF0000"/>
                </a:solidFill>
                <a:latin typeface="等线" panose="02010600030101010101" charset="-122"/>
                <a:ea typeface="等线" panose="02010600030101010101" charset="-122"/>
              </a:rPr>
              <a:t>pcs</a:t>
            </a:r>
          </a:p>
          <a:p>
            <a:endParaRPr lang="en-US" altLang="zh-CN" sz="800" b="1" dirty="0">
              <a:solidFill>
                <a:srgbClr val="FF0000"/>
              </a:solidFill>
              <a:latin typeface="等线" panose="02010600030101010101" charset="-122"/>
              <a:ea typeface="等线" panose="02010600030101010101" charset="-122"/>
            </a:endParaRPr>
          </a:p>
          <a:p>
            <a:endParaRPr lang="en-US" altLang="zh-CN" b="1" dirty="0">
              <a:solidFill>
                <a:srgbClr val="FF0000"/>
              </a:solidFill>
              <a:latin typeface="等线" panose="02010600030101010101" charset="-122"/>
              <a:ea typeface="等线" panose="02010600030101010101" charset="-122"/>
            </a:endParaRPr>
          </a:p>
        </p:txBody>
      </p:sp>
      <p:pic>
        <p:nvPicPr>
          <p:cNvPr id="3" name="图片 2"/>
          <p:cNvPicPr>
            <a:picLocks noChangeAspect="1"/>
          </p:cNvPicPr>
          <p:nvPr/>
        </p:nvPicPr>
        <p:blipFill>
          <a:blip r:embed="rId5"/>
          <a:stretch>
            <a:fillRect/>
          </a:stretch>
        </p:blipFill>
        <p:spPr>
          <a:xfrm>
            <a:off x="8616280" y="1314922"/>
            <a:ext cx="2637150" cy="254612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4"/>
          <a:stretch>
            <a:fillRect/>
          </a:stretch>
        </p:blipFill>
        <p:spPr>
          <a:xfrm>
            <a:off x="360720" y="213120"/>
            <a:ext cx="655560" cy="567720"/>
          </a:xfrm>
          <a:prstGeom prst="rect">
            <a:avLst/>
          </a:prstGeom>
          <a:ln w="0">
            <a:noFill/>
          </a:ln>
        </p:spPr>
      </p:pic>
      <p:sp>
        <p:nvSpPr>
          <p:cNvPr id="13" name="矩形 12"/>
          <p:cNvSpPr/>
          <p:nvPr/>
        </p:nvSpPr>
        <p:spPr>
          <a:xfrm>
            <a:off x="1199456" y="257620"/>
            <a:ext cx="4134465" cy="523220"/>
          </a:xfrm>
          <a:prstGeom prst="rect">
            <a:avLst/>
          </a:prstGeom>
          <a:effectLst>
            <a:outerShdw blurRad="50800" dist="38100" algn="l" rotWithShape="0">
              <a:prstClr val="black">
                <a:alpha val="40000"/>
              </a:prstClr>
            </a:outerShdw>
          </a:effectLst>
        </p:spPr>
        <p:txBody>
          <a:bodyPr wrap="none">
            <a:spAutoFit/>
          </a:bodyPr>
          <a:lstStyle/>
          <a:p>
            <a:r>
              <a:rPr lang="zh-CN" altLang="en-US" sz="2800" b="1" dirty="0">
                <a:latin typeface="等线" panose="02010600030101010101" charset="-122"/>
                <a:ea typeface="等线" panose="02010600030101010101" charset="-122"/>
              </a:rPr>
              <a:t>塑壳针式电容制造流程图</a:t>
            </a:r>
          </a:p>
        </p:txBody>
      </p:sp>
      <p:graphicFrame>
        <p:nvGraphicFramePr>
          <p:cNvPr id="4" name="表格 3"/>
          <p:cNvGraphicFramePr>
            <a:graphicFrameLocks noGrp="1"/>
          </p:cNvGraphicFramePr>
          <p:nvPr>
            <p:custDataLst>
              <p:tags r:id="rId1"/>
            </p:custDataLst>
          </p:nvPr>
        </p:nvGraphicFramePr>
        <p:xfrm>
          <a:off x="767406" y="1196752"/>
          <a:ext cx="10657188" cy="5184576"/>
        </p:xfrm>
        <a:graphic>
          <a:graphicData uri="http://schemas.openxmlformats.org/drawingml/2006/table">
            <a:tbl>
              <a:tblPr/>
              <a:tblGrid>
                <a:gridCol w="752244">
                  <a:extLst>
                    <a:ext uri="{9D8B030D-6E8A-4147-A177-3AD203B41FA5}">
                      <a16:colId xmlns:a16="http://schemas.microsoft.com/office/drawing/2014/main" val="20000"/>
                    </a:ext>
                  </a:extLst>
                </a:gridCol>
                <a:gridCol w="156126">
                  <a:extLst>
                    <a:ext uri="{9D8B030D-6E8A-4147-A177-3AD203B41FA5}">
                      <a16:colId xmlns:a16="http://schemas.microsoft.com/office/drawing/2014/main" val="20001"/>
                    </a:ext>
                  </a:extLst>
                </a:gridCol>
                <a:gridCol w="99353">
                  <a:extLst>
                    <a:ext uri="{9D8B030D-6E8A-4147-A177-3AD203B41FA5}">
                      <a16:colId xmlns:a16="http://schemas.microsoft.com/office/drawing/2014/main" val="20002"/>
                    </a:ext>
                  </a:extLst>
                </a:gridCol>
                <a:gridCol w="745148">
                  <a:extLst>
                    <a:ext uri="{9D8B030D-6E8A-4147-A177-3AD203B41FA5}">
                      <a16:colId xmlns:a16="http://schemas.microsoft.com/office/drawing/2014/main" val="20003"/>
                    </a:ext>
                  </a:extLst>
                </a:gridCol>
                <a:gridCol w="745148">
                  <a:extLst>
                    <a:ext uri="{9D8B030D-6E8A-4147-A177-3AD203B41FA5}">
                      <a16:colId xmlns:a16="http://schemas.microsoft.com/office/drawing/2014/main" val="20004"/>
                    </a:ext>
                  </a:extLst>
                </a:gridCol>
                <a:gridCol w="255479">
                  <a:extLst>
                    <a:ext uri="{9D8B030D-6E8A-4147-A177-3AD203B41FA5}">
                      <a16:colId xmlns:a16="http://schemas.microsoft.com/office/drawing/2014/main" val="20005"/>
                    </a:ext>
                  </a:extLst>
                </a:gridCol>
                <a:gridCol w="745148">
                  <a:extLst>
                    <a:ext uri="{9D8B030D-6E8A-4147-A177-3AD203B41FA5}">
                      <a16:colId xmlns:a16="http://schemas.microsoft.com/office/drawing/2014/main" val="20006"/>
                    </a:ext>
                  </a:extLst>
                </a:gridCol>
                <a:gridCol w="745148">
                  <a:extLst>
                    <a:ext uri="{9D8B030D-6E8A-4147-A177-3AD203B41FA5}">
                      <a16:colId xmlns:a16="http://schemas.microsoft.com/office/drawing/2014/main" val="20007"/>
                    </a:ext>
                  </a:extLst>
                </a:gridCol>
                <a:gridCol w="287414">
                  <a:extLst>
                    <a:ext uri="{9D8B030D-6E8A-4147-A177-3AD203B41FA5}">
                      <a16:colId xmlns:a16="http://schemas.microsoft.com/office/drawing/2014/main" val="20008"/>
                    </a:ext>
                  </a:extLst>
                </a:gridCol>
                <a:gridCol w="745148">
                  <a:extLst>
                    <a:ext uri="{9D8B030D-6E8A-4147-A177-3AD203B41FA5}">
                      <a16:colId xmlns:a16="http://schemas.microsoft.com/office/drawing/2014/main" val="20009"/>
                    </a:ext>
                  </a:extLst>
                </a:gridCol>
                <a:gridCol w="745148">
                  <a:extLst>
                    <a:ext uri="{9D8B030D-6E8A-4147-A177-3AD203B41FA5}">
                      <a16:colId xmlns:a16="http://schemas.microsoft.com/office/drawing/2014/main" val="20010"/>
                    </a:ext>
                  </a:extLst>
                </a:gridCol>
                <a:gridCol w="276768">
                  <a:extLst>
                    <a:ext uri="{9D8B030D-6E8A-4147-A177-3AD203B41FA5}">
                      <a16:colId xmlns:a16="http://schemas.microsoft.com/office/drawing/2014/main" val="20011"/>
                    </a:ext>
                  </a:extLst>
                </a:gridCol>
                <a:gridCol w="745148">
                  <a:extLst>
                    <a:ext uri="{9D8B030D-6E8A-4147-A177-3AD203B41FA5}">
                      <a16:colId xmlns:a16="http://schemas.microsoft.com/office/drawing/2014/main" val="20012"/>
                    </a:ext>
                  </a:extLst>
                </a:gridCol>
                <a:gridCol w="745148">
                  <a:extLst>
                    <a:ext uri="{9D8B030D-6E8A-4147-A177-3AD203B41FA5}">
                      <a16:colId xmlns:a16="http://schemas.microsoft.com/office/drawing/2014/main" val="20013"/>
                    </a:ext>
                  </a:extLst>
                </a:gridCol>
                <a:gridCol w="255479">
                  <a:extLst>
                    <a:ext uri="{9D8B030D-6E8A-4147-A177-3AD203B41FA5}">
                      <a16:colId xmlns:a16="http://schemas.microsoft.com/office/drawing/2014/main" val="20014"/>
                    </a:ext>
                  </a:extLst>
                </a:gridCol>
                <a:gridCol w="745148">
                  <a:extLst>
                    <a:ext uri="{9D8B030D-6E8A-4147-A177-3AD203B41FA5}">
                      <a16:colId xmlns:a16="http://schemas.microsoft.com/office/drawing/2014/main" val="20015"/>
                    </a:ext>
                  </a:extLst>
                </a:gridCol>
                <a:gridCol w="818101">
                  <a:extLst>
                    <a:ext uri="{9D8B030D-6E8A-4147-A177-3AD203B41FA5}">
                      <a16:colId xmlns:a16="http://schemas.microsoft.com/office/drawing/2014/main" val="20016"/>
                    </a:ext>
                  </a:extLst>
                </a:gridCol>
                <a:gridCol w="40594">
                  <a:extLst>
                    <a:ext uri="{9D8B030D-6E8A-4147-A177-3AD203B41FA5}">
                      <a16:colId xmlns:a16="http://schemas.microsoft.com/office/drawing/2014/main" val="20017"/>
                    </a:ext>
                  </a:extLst>
                </a:gridCol>
                <a:gridCol w="257054">
                  <a:extLst>
                    <a:ext uri="{9D8B030D-6E8A-4147-A177-3AD203B41FA5}">
                      <a16:colId xmlns:a16="http://schemas.microsoft.com/office/drawing/2014/main" val="20018"/>
                    </a:ext>
                  </a:extLst>
                </a:gridCol>
                <a:gridCol w="752244">
                  <a:extLst>
                    <a:ext uri="{9D8B030D-6E8A-4147-A177-3AD203B41FA5}">
                      <a16:colId xmlns:a16="http://schemas.microsoft.com/office/drawing/2014/main" val="20019"/>
                    </a:ext>
                  </a:extLst>
                </a:gridCol>
              </a:tblGrid>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gridSpan="14">
                  <a:txBody>
                    <a:bodyPr/>
                    <a:lstStyle/>
                    <a:p>
                      <a:pPr algn="ctr" fontAlgn="ctr"/>
                      <a:endParaRPr lang="zh-CN" altLang="en-US" sz="1400" b="1" i="0" u="none" strike="noStrike" dirty="0">
                        <a:solidFill>
                          <a:srgbClr val="000000"/>
                        </a:solidFill>
                        <a:effectLst/>
                        <a:latin typeface="等线" panose="02010600030101010101" charset="-122"/>
                      </a:endParaRPr>
                    </a:p>
                  </a:txBody>
                  <a:tcPr marL="6205" marR="6205" marT="6205" marB="0" anchor="ctr">
                    <a:lnL>
                      <a:noFill/>
                    </a:lnL>
                    <a:lnR>
                      <a:noFill/>
                    </a:lnR>
                    <a:lnT>
                      <a:noFill/>
                    </a:lnT>
                    <a:lnB>
                      <a:noFill/>
                    </a:lnB>
                    <a:solidFill>
                      <a:srgbClr val="FFFFFF"/>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1"/>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进料检验</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卷绕</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芯子热定型</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芯子喷金</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芯子赋能</a:t>
                      </a:r>
                      <a:r>
                        <a:rPr lang="en-US" altLang="zh-CN" sz="1600" b="1" i="0" u="none" strike="noStrike">
                          <a:solidFill>
                            <a:srgbClr val="000000"/>
                          </a:solidFill>
                          <a:effectLst/>
                          <a:latin typeface="等线" panose="02010600030101010101" charset="-122"/>
                          <a:ea typeface="等线" panose="02010600030101010101" charset="-122"/>
                        </a:rPr>
                        <a:t>/</a:t>
                      </a:r>
                      <a:r>
                        <a:rPr lang="zh-CN" altLang="en-US" sz="1600" b="1" i="0" u="none" strike="noStrike">
                          <a:solidFill>
                            <a:srgbClr val="000000"/>
                          </a:solidFill>
                          <a:effectLst/>
                          <a:latin typeface="等线" panose="02010600030101010101" charset="-122"/>
                          <a:ea typeface="等线" panose="02010600030101010101" charset="-122"/>
                        </a:rPr>
                        <a:t>检测</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72516">
                <a:tc>
                  <a:txBody>
                    <a:bodyPr/>
                    <a:lstStyle/>
                    <a:p>
                      <a:pPr algn="l" fontAlgn="ctr"/>
                      <a:r>
                        <a:rPr lang="zh-CN" altLang="en-US" sz="1400" b="1" i="0" u="none" strike="noStrike" dirty="0">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3"/>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lgDashDotDot"/>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4"/>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w="6350" cap="flat" cmpd="sng" algn="ctr">
                      <a:solidFill>
                        <a:srgbClr val="000000"/>
                      </a:solidFill>
                      <a:prstDash val="lgDashDotDot"/>
                      <a:round/>
                      <a:headEnd type="none" w="med" len="med"/>
                      <a:tailEnd type="none" w="med" len="med"/>
                    </a:lnT>
                    <a:lnB>
                      <a:noFill/>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w="6350" cap="flat" cmpd="sng" algn="ctr">
                      <a:solidFill>
                        <a:srgbClr val="000000"/>
                      </a:solidFill>
                      <a:prstDash val="lgDashDotDot"/>
                      <a:round/>
                      <a:headEnd type="none" w="med" len="med"/>
                      <a:tailEnd type="none" w="med" len="med"/>
                    </a:lnT>
                    <a:lnB>
                      <a:noFill/>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5"/>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rowSpan="2" gridSpan="14">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自动焊接 </a:t>
                      </a:r>
                      <a:r>
                        <a:rPr lang="en-US" altLang="zh-CN" sz="1600" b="1" i="0" u="none" strike="noStrike" dirty="0">
                          <a:solidFill>
                            <a:srgbClr val="000000"/>
                          </a:solidFill>
                          <a:effectLst/>
                          <a:latin typeface="等线" panose="02010600030101010101" charset="-122"/>
                          <a:ea typeface="等线" panose="02010600030101010101" charset="-122"/>
                        </a:rPr>
                        <a:t>- </a:t>
                      </a:r>
                      <a:r>
                        <a:rPr lang="zh-CN" altLang="en-US" sz="1600" b="1" i="0" u="none" strike="noStrike" dirty="0">
                          <a:solidFill>
                            <a:srgbClr val="000000"/>
                          </a:solidFill>
                          <a:effectLst/>
                          <a:latin typeface="等线" panose="02010600030101010101" charset="-122"/>
                          <a:ea typeface="等线" panose="02010600030101010101" charset="-122"/>
                        </a:rPr>
                        <a:t>装壳 </a:t>
                      </a:r>
                      <a:r>
                        <a:rPr lang="en-US" altLang="zh-CN" sz="1600" b="1" i="0" u="none" strike="noStrike" dirty="0">
                          <a:solidFill>
                            <a:srgbClr val="000000"/>
                          </a:solidFill>
                          <a:effectLst/>
                          <a:latin typeface="等线" panose="02010600030101010101" charset="-122"/>
                          <a:ea typeface="等线" panose="02010600030101010101" charset="-122"/>
                        </a:rPr>
                        <a:t>- </a:t>
                      </a:r>
                      <a:r>
                        <a:rPr lang="zh-CN" altLang="en-US" sz="1600" b="1" i="0" u="none" strike="noStrike" dirty="0">
                          <a:solidFill>
                            <a:srgbClr val="000000"/>
                          </a:solidFill>
                          <a:effectLst/>
                          <a:latin typeface="等线" panose="02010600030101010101" charset="-122"/>
                          <a:ea typeface="等线" panose="02010600030101010101" charset="-122"/>
                        </a:rPr>
                        <a:t>定位 </a:t>
                      </a:r>
                      <a:r>
                        <a:rPr lang="en-US" altLang="zh-CN" sz="1600" b="1" i="0" u="none" strike="noStrike" dirty="0">
                          <a:solidFill>
                            <a:srgbClr val="000000"/>
                          </a:solidFill>
                          <a:effectLst/>
                          <a:latin typeface="等线" panose="02010600030101010101" charset="-122"/>
                          <a:ea typeface="等线" panose="02010600030101010101" charset="-122"/>
                        </a:rPr>
                        <a:t>- </a:t>
                      </a:r>
                      <a:r>
                        <a:rPr lang="zh-CN" altLang="en-US" sz="1600" b="1" i="0" u="none" strike="noStrike" dirty="0">
                          <a:solidFill>
                            <a:srgbClr val="000000"/>
                          </a:solidFill>
                          <a:effectLst/>
                          <a:latin typeface="等线" panose="02010600030101010101" charset="-122"/>
                          <a:ea typeface="等线" panose="02010600030101010101" charset="-122"/>
                        </a:rPr>
                        <a:t>真空一次注胶 </a:t>
                      </a:r>
                      <a:r>
                        <a:rPr lang="en-US" altLang="zh-CN" sz="1600" b="1" i="0" u="none" strike="noStrike" dirty="0">
                          <a:solidFill>
                            <a:srgbClr val="000000"/>
                          </a:solidFill>
                          <a:effectLst/>
                          <a:latin typeface="等线" panose="02010600030101010101" charset="-122"/>
                          <a:ea typeface="等线" panose="02010600030101010101" charset="-122"/>
                        </a:rPr>
                        <a:t>- </a:t>
                      </a:r>
                      <a:r>
                        <a:rPr lang="zh-CN" altLang="en-US" sz="1600" b="1" i="0" u="none" strike="noStrike" dirty="0">
                          <a:solidFill>
                            <a:srgbClr val="000000"/>
                          </a:solidFill>
                          <a:effectLst/>
                          <a:latin typeface="等线" panose="02010600030101010101" charset="-122"/>
                          <a:ea typeface="等线" panose="02010600030101010101" charset="-122"/>
                        </a:rPr>
                        <a:t>在线固化一体机</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6"/>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gridSpan="14"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lgDashDotDot"/>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a:noFill/>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lgDashDotDot"/>
                      <a:round/>
                      <a:headEnd type="none" w="med" len="med"/>
                      <a:tailEnd type="none" w="med" len="med"/>
                    </a:lnR>
                    <a:lnT>
                      <a:noFill/>
                    </a:lnT>
                    <a:lnB w="6350" cap="flat" cmpd="sng" algn="ctr">
                      <a:solidFill>
                        <a:srgbClr val="000000"/>
                      </a:solidFill>
                      <a:prstDash val="lgDashDotDot"/>
                      <a:round/>
                      <a:headEnd type="none" w="med" len="med"/>
                      <a:tailEnd type="none" w="med" len="med"/>
                    </a:lnB>
                    <a:solidFill>
                      <a:srgbClr val="E2EFDA"/>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lgDashDotDot"/>
                      <a:round/>
                      <a:headEnd type="none" w="med" len="med"/>
                      <a:tailEnd type="none" w="med" len="med"/>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lgDashDotDot"/>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09"/>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引脚校正</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二次注胶</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固化</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成品自动检测</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外观</a:t>
                      </a:r>
                      <a:r>
                        <a:rPr lang="en-US" altLang="zh-CN" sz="1600" b="1" i="0" u="none" strike="noStrike" dirty="0">
                          <a:solidFill>
                            <a:srgbClr val="000000"/>
                          </a:solidFill>
                          <a:effectLst/>
                          <a:latin typeface="等线" panose="02010600030101010101" charset="-122"/>
                          <a:ea typeface="等线" panose="02010600030101010101" charset="-122"/>
                        </a:rPr>
                        <a:t>/</a:t>
                      </a:r>
                      <a:r>
                        <a:rPr lang="zh-CN" altLang="en-US" sz="1600" b="1" i="0" u="none" strike="noStrike" dirty="0">
                          <a:solidFill>
                            <a:srgbClr val="000000"/>
                          </a:solidFill>
                          <a:effectLst/>
                          <a:latin typeface="等线" panose="02010600030101010101" charset="-122"/>
                          <a:ea typeface="等线" panose="02010600030101010101" charset="-122"/>
                        </a:rPr>
                        <a:t>尺寸检查</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0"/>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1"/>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2"/>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3"/>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入库交付</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a:solidFill>
                            <a:srgbClr val="000000"/>
                          </a:solidFill>
                          <a:effectLst/>
                          <a:latin typeface="等线" panose="02010600030101010101" charset="-122"/>
                          <a:ea typeface="等线" panose="02010600030101010101" charset="-122"/>
                        </a:rPr>
                        <a:t>成品检验</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zh-CN" altLang="en-US" sz="1600" b="1" i="0" u="none" strike="noStrike" dirty="0">
                          <a:solidFill>
                            <a:srgbClr val="000000"/>
                          </a:solidFill>
                          <a:effectLst/>
                          <a:latin typeface="等线" panose="02010600030101010101" charset="-122"/>
                          <a:ea typeface="等线" panose="02010600030101010101" charset="-122"/>
                        </a:rPr>
                        <a:t>标识</a:t>
                      </a:r>
                      <a:r>
                        <a:rPr lang="en-US" altLang="zh-CN" sz="1600" b="1" i="0" u="none" strike="noStrike" dirty="0">
                          <a:solidFill>
                            <a:srgbClr val="000000"/>
                          </a:solidFill>
                          <a:effectLst/>
                          <a:latin typeface="等线" panose="02010600030101010101" charset="-122"/>
                          <a:ea typeface="等线" panose="02010600030101010101" charset="-122"/>
                        </a:rPr>
                        <a:t>/</a:t>
                      </a:r>
                      <a:r>
                        <a:rPr lang="zh-CN" altLang="en-US" sz="1600" b="1" i="0" u="none" strike="noStrike" dirty="0">
                          <a:solidFill>
                            <a:srgbClr val="000000"/>
                          </a:solidFill>
                          <a:effectLst/>
                          <a:latin typeface="等线" panose="02010600030101010101" charset="-122"/>
                          <a:ea typeface="等线" panose="02010600030101010101" charset="-122"/>
                        </a:rPr>
                        <a:t>数数</a:t>
                      </a:r>
                      <a:r>
                        <a:rPr lang="en-US" altLang="zh-CN" sz="1600" b="1" i="0" u="none" strike="noStrike" dirty="0">
                          <a:solidFill>
                            <a:srgbClr val="000000"/>
                          </a:solidFill>
                          <a:effectLst/>
                          <a:latin typeface="等线" panose="02010600030101010101" charset="-122"/>
                          <a:ea typeface="等线" panose="02010600030101010101" charset="-122"/>
                        </a:rPr>
                        <a:t>/</a:t>
                      </a:r>
                      <a:r>
                        <a:rPr lang="zh-CN" altLang="en-US" sz="1600" b="1" i="0" u="none" strike="noStrike" dirty="0">
                          <a:solidFill>
                            <a:srgbClr val="000000"/>
                          </a:solidFill>
                          <a:effectLst/>
                          <a:latin typeface="等线" panose="02010600030101010101" charset="-122"/>
                          <a:ea typeface="等线" panose="02010600030101010101" charset="-122"/>
                        </a:rPr>
                        <a:t>包装</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14"/>
                  </a:ext>
                </a:extLst>
              </a:tr>
              <a:tr h="272516">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a:noFill/>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l" fontAlgn="ctr"/>
                      <a:r>
                        <a:rPr lang="zh-CN" altLang="en-US" sz="1600" b="1" i="0" u="none" strike="noStrike" dirty="0">
                          <a:solidFill>
                            <a:srgbClr val="000000"/>
                          </a:solidFill>
                          <a:effectLst/>
                          <a:latin typeface="等线" panose="02010600030101010101" charset="-122"/>
                          <a:ea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gridSpan="2" vMerge="1">
                  <a:txBody>
                    <a:bodyPr/>
                    <a:lstStyle/>
                    <a:p>
                      <a:endParaRPr lang="zh-CN"/>
                    </a:p>
                  </a:txBody>
                  <a:tcPr/>
                </a:tc>
                <a:tc hMerge="1" vMerge="1">
                  <a:txBody>
                    <a:bodyPr/>
                    <a:lstStyle/>
                    <a:p>
                      <a:endParaRPr lang="zh-CN"/>
                    </a:p>
                  </a:txBody>
                  <a:tcPr/>
                </a:tc>
                <a:tc>
                  <a:txBody>
                    <a:bodyPr/>
                    <a:lstStyle/>
                    <a:p>
                      <a:pPr algn="ctr" fontAlgn="ctr"/>
                      <a:r>
                        <a:rPr lang="zh-CN" altLang="en-US" sz="1400" b="1" i="0" u="none" strike="noStrike">
                          <a:solidFill>
                            <a:srgbClr val="000000"/>
                          </a:solidFill>
                          <a:effectLst/>
                          <a:latin typeface="等线" panose="02010600030101010101" charset="-122"/>
                        </a:rPr>
                        <a:t>　</a:t>
                      </a:r>
                    </a:p>
                  </a:txBody>
                  <a:tcPr marL="6205" marR="6205" marT="620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5"/>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6"/>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7"/>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8"/>
                  </a:ext>
                </a:extLst>
              </a:tr>
              <a:tr h="239298">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dirty="0">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tc>
                  <a:txBody>
                    <a:bodyPr/>
                    <a:lstStyle/>
                    <a:p>
                      <a:pPr algn="l" fontAlgn="ctr"/>
                      <a:r>
                        <a:rPr lang="zh-CN" altLang="en-US" sz="1400" b="1" i="0" u="none" strike="noStrike" dirty="0">
                          <a:solidFill>
                            <a:srgbClr val="000000"/>
                          </a:solidFill>
                          <a:effectLst/>
                          <a:latin typeface="等线" panose="02010600030101010101" charset="-122"/>
                        </a:rPr>
                        <a:t>　</a:t>
                      </a:r>
                    </a:p>
                  </a:txBody>
                  <a:tcPr marL="6205" marR="6205" marT="6205" marB="0" anchor="ctr">
                    <a:lnL>
                      <a:noFill/>
                    </a:lnL>
                    <a:lnR>
                      <a:noFill/>
                    </a:lnR>
                    <a:lnT>
                      <a:noFill/>
                    </a:lnT>
                    <a:lnB>
                      <a:noFill/>
                    </a:lnB>
                    <a:solidFill>
                      <a:srgbClr val="FFFFFF"/>
                    </a:solidFill>
                  </a:tcPr>
                </a:tc>
                <a:extLst>
                  <a:ext uri="{0D108BD9-81ED-4DB2-BD59-A6C34878D82A}">
                    <a16:rowId xmlns:a16="http://schemas.microsoft.com/office/drawing/2014/main" val="10019"/>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sp>
        <p:nvSpPr>
          <p:cNvPr id="5" name="矩形 4"/>
          <p:cNvSpPr/>
          <p:nvPr/>
        </p:nvSpPr>
        <p:spPr>
          <a:xfrm>
            <a:off x="653120" y="1268011"/>
            <a:ext cx="3978595" cy="2862322"/>
          </a:xfrm>
          <a:prstGeom prst="rect">
            <a:avLst/>
          </a:prstGeom>
          <a:effectLst>
            <a:outerShdw blurRad="50800" dist="38100" algn="l" rotWithShape="0">
              <a:prstClr val="black">
                <a:alpha val="40000"/>
              </a:prstClr>
            </a:outerShdw>
          </a:effectLst>
        </p:spPr>
        <p:txBody>
          <a:bodyPr wrap="square">
            <a:spAutoFit/>
          </a:bodyPr>
          <a:lstStyle/>
          <a:p>
            <a:r>
              <a:rPr lang="zh-CN" altLang="en-US" sz="2400" b="1" dirty="0">
                <a:latin typeface="等线" panose="02010600030101010101" charset="-122"/>
                <a:ea typeface="等线" panose="02010600030101010101" charset="-122"/>
              </a:rPr>
              <a:t>产品特点</a:t>
            </a:r>
            <a:endParaRPr lang="en-US" altLang="zh-CN" sz="2400" b="1" dirty="0">
              <a:latin typeface="等线" panose="02010600030101010101" charset="-122"/>
              <a:ea typeface="等线" panose="02010600030101010101" charset="-122"/>
            </a:endParaRPr>
          </a:p>
          <a:p>
            <a:endParaRPr lang="en-US" altLang="zh-CN"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塑料外壳，干式树脂封装；</a:t>
            </a:r>
            <a:endParaRPr lang="en-US" altLang="zh-CN" b="1" dirty="0">
              <a:latin typeface="等线" panose="02010600030101010101" charset="-122"/>
              <a:ea typeface="等线" panose="02010600030101010101" charset="-122"/>
            </a:endParaRPr>
          </a:p>
          <a:p>
            <a:endParaRPr lang="en-US" altLang="zh-CN" sz="1000"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适合线路板插板使用，多元件串并联组合，可模块化使用；</a:t>
            </a:r>
            <a:endParaRPr lang="en-US" altLang="zh-CN" b="1" dirty="0">
              <a:latin typeface="等线" panose="02010600030101010101" charset="-122"/>
              <a:ea typeface="等线" panose="02010600030101010101" charset="-122"/>
            </a:endParaRPr>
          </a:p>
          <a:p>
            <a:endParaRPr lang="en-US" altLang="zh-CN" sz="1000"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自动化产线的制程保障，良好的产品品质一致性</a:t>
            </a:r>
            <a:endParaRPr lang="en-US" altLang="zh-CN" b="1" dirty="0">
              <a:latin typeface="等线" panose="02010600030101010101" charset="-122"/>
              <a:ea typeface="等线" panose="02010600030101010101" charset="-122"/>
            </a:endParaRPr>
          </a:p>
          <a:p>
            <a:endParaRPr lang="en-US" altLang="zh-CN" sz="1000" b="1" dirty="0">
              <a:latin typeface="等线" panose="02010600030101010101" charset="-122"/>
              <a:ea typeface="等线" panose="02010600030101010101" charset="-122"/>
            </a:endParaRPr>
          </a:p>
          <a:p>
            <a:r>
              <a:rPr lang="en-US" altLang="zh-CN" b="1" dirty="0">
                <a:latin typeface="等线" panose="02010600030101010101" charset="-122"/>
                <a:ea typeface="等线" panose="02010600030101010101" charset="-122"/>
              </a:rPr>
              <a:t>※</a:t>
            </a:r>
            <a:r>
              <a:rPr lang="zh-CN" altLang="en-US" b="1" dirty="0">
                <a:latin typeface="等线" panose="02010600030101010101" charset="-122"/>
                <a:ea typeface="等线" panose="02010600030101010101" charset="-122"/>
              </a:rPr>
              <a:t> 可满足高温高湿等恶劣的使用环境</a:t>
            </a:r>
            <a:endParaRPr lang="en-US" altLang="zh-CN" b="1" dirty="0">
              <a:latin typeface="等线" panose="02010600030101010101" charset="-122"/>
              <a:ea typeface="等线" panose="02010600030101010101" charset="-122"/>
            </a:endParaRPr>
          </a:p>
        </p:txBody>
      </p:sp>
      <p:sp>
        <p:nvSpPr>
          <p:cNvPr id="9" name="矩形 8"/>
          <p:cNvSpPr/>
          <p:nvPr/>
        </p:nvSpPr>
        <p:spPr>
          <a:xfrm>
            <a:off x="688500" y="4627845"/>
            <a:ext cx="2262158" cy="1200329"/>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等线" panose="02010600030101010101" charset="-122"/>
                <a:ea typeface="等线" panose="02010600030101010101" charset="-122"/>
              </a:rPr>
              <a:t>典型应用领域</a:t>
            </a:r>
            <a:endParaRPr lang="en-US" altLang="zh-CN" sz="2400" b="1" dirty="0">
              <a:latin typeface="等线" panose="02010600030101010101" charset="-122"/>
              <a:ea typeface="等线" panose="02010600030101010101" charset="-122"/>
            </a:endParaRPr>
          </a:p>
          <a:p>
            <a:endParaRPr lang="en-US" altLang="zh-CN" sz="1200" b="1" dirty="0">
              <a:latin typeface="等线" panose="02010600030101010101" charset="-122"/>
              <a:ea typeface="等线" panose="02010600030101010101" charset="-122"/>
            </a:endParaRPr>
          </a:p>
          <a:p>
            <a:r>
              <a:rPr lang="zh-CN" altLang="en-US" b="1" dirty="0">
                <a:latin typeface="等线" panose="02010600030101010101" charset="-122"/>
                <a:ea typeface="等线" panose="02010600030101010101" charset="-122"/>
              </a:rPr>
              <a:t>光伏逆变器；储能；</a:t>
            </a:r>
            <a:endParaRPr lang="en-US" altLang="zh-CN" b="1" dirty="0">
              <a:latin typeface="等线" panose="02010600030101010101" charset="-122"/>
              <a:ea typeface="等线" panose="02010600030101010101" charset="-122"/>
            </a:endParaRPr>
          </a:p>
          <a:p>
            <a:r>
              <a:rPr lang="zh-CN" altLang="en-US" b="1" dirty="0">
                <a:latin typeface="等线" panose="02010600030101010101" charset="-122"/>
                <a:ea typeface="等线" panose="02010600030101010101" charset="-122"/>
              </a:rPr>
              <a:t>变频器；逆变电源</a:t>
            </a:r>
            <a:endParaRPr lang="en-US" altLang="zh-CN" b="1" dirty="0">
              <a:latin typeface="等线" panose="02010600030101010101" charset="-122"/>
              <a:ea typeface="等线" panose="02010600030101010101" charset="-122"/>
            </a:endParaRPr>
          </a:p>
        </p:txBody>
      </p:sp>
      <p:sp>
        <p:nvSpPr>
          <p:cNvPr id="11" name="文本框 27"/>
          <p:cNvSpPr txBox="1"/>
          <p:nvPr/>
        </p:nvSpPr>
        <p:spPr>
          <a:xfrm>
            <a:off x="11543251" y="6178430"/>
            <a:ext cx="405880"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856" y="1700808"/>
            <a:ext cx="3062932" cy="2115881"/>
          </a:xfrm>
          <a:prstGeom prst="rect">
            <a:avLst/>
          </a:prstGeom>
        </p:spPr>
      </p:pic>
      <p:sp>
        <p:nvSpPr>
          <p:cNvPr id="13" name="矩形 12"/>
          <p:cNvSpPr/>
          <p:nvPr/>
        </p:nvSpPr>
        <p:spPr>
          <a:xfrm>
            <a:off x="1199456" y="257620"/>
            <a:ext cx="5564344" cy="523220"/>
          </a:xfrm>
          <a:prstGeom prst="rect">
            <a:avLst/>
          </a:prstGeom>
          <a:effectLst>
            <a:outerShdw blurRad="50800" dist="38100" algn="l" rotWithShape="0">
              <a:prstClr val="black">
                <a:alpha val="40000"/>
              </a:prstClr>
            </a:outerShdw>
          </a:effectLst>
        </p:spPr>
        <p:txBody>
          <a:bodyPr wrap="none">
            <a:spAutoFit/>
          </a:bodyPr>
          <a:lstStyle/>
          <a:p>
            <a:r>
              <a:rPr lang="zh-CN" altLang="en-US" sz="2800" b="1" dirty="0">
                <a:latin typeface="等线" panose="02010600030101010101" charset="-122"/>
                <a:ea typeface="等线" panose="02010600030101010101" charset="-122"/>
              </a:rPr>
              <a:t>塑壳针式电容代表系列：</a:t>
            </a:r>
            <a:r>
              <a:rPr lang="en-US" altLang="zh-CN" sz="2800" b="1" dirty="0">
                <a:latin typeface="等线" panose="02010600030101010101" charset="-122"/>
                <a:ea typeface="等线" panose="02010600030101010101" charset="-122"/>
              </a:rPr>
              <a:t>DMJ-PS</a:t>
            </a:r>
            <a:endParaRPr lang="zh-CN" altLang="en-US" sz="2800" b="1" dirty="0">
              <a:latin typeface="等线" panose="02010600030101010101" charset="-122"/>
              <a:ea typeface="等线" panose="02010600030101010101" charset="-122"/>
            </a:endParaRPr>
          </a:p>
        </p:txBody>
      </p:sp>
      <p:sp>
        <p:nvSpPr>
          <p:cNvPr id="14" name="矩形 13"/>
          <p:cNvSpPr/>
          <p:nvPr/>
        </p:nvSpPr>
        <p:spPr>
          <a:xfrm>
            <a:off x="4631715" y="4433917"/>
            <a:ext cx="3250565" cy="1568450"/>
          </a:xfrm>
          <a:prstGeom prst="rect">
            <a:avLst/>
          </a:prstGeom>
          <a:effectLst>
            <a:outerShdw blurRad="50800" dist="38100" algn="l" rotWithShape="0">
              <a:prstClr val="black">
                <a:alpha val="40000"/>
              </a:prstClr>
            </a:outerShdw>
          </a:effectLst>
        </p:spPr>
        <p:txBody>
          <a:bodyPr wrap="none">
            <a:spAutoFit/>
          </a:bodyPr>
          <a:lstStyle/>
          <a:p>
            <a:endParaRPr lang="en-US" altLang="zh-CN" b="1" dirty="0">
              <a:latin typeface="微软雅黑" panose="020B0503020204020204" pitchFamily="34" charset="-122"/>
              <a:ea typeface="微软雅黑" panose="020B0503020204020204" pitchFamily="34" charset="-122"/>
            </a:endParaRPr>
          </a:p>
          <a:p>
            <a:r>
              <a:rPr lang="zh-CN" altLang="en-US" b="1" dirty="0">
                <a:solidFill>
                  <a:srgbClr val="FF0000"/>
                </a:solidFill>
                <a:latin typeface="等线" panose="02010600030101010101" charset="-122"/>
                <a:ea typeface="等线" panose="02010600030101010101" charset="-122"/>
              </a:rPr>
              <a:t>批量交付时间：</a:t>
            </a:r>
            <a:r>
              <a:rPr lang="en-US" altLang="zh-CN" b="1" dirty="0">
                <a:solidFill>
                  <a:srgbClr val="FF0000"/>
                </a:solidFill>
                <a:latin typeface="等线" panose="02010600030101010101" charset="-122"/>
                <a:ea typeface="等线" panose="02010600030101010101" charset="-122"/>
              </a:rPr>
              <a:t>2012</a:t>
            </a:r>
            <a:r>
              <a:rPr lang="zh-CN" altLang="en-US" b="1" dirty="0">
                <a:solidFill>
                  <a:srgbClr val="FF0000"/>
                </a:solidFill>
                <a:latin typeface="等线" panose="02010600030101010101" charset="-122"/>
                <a:ea typeface="等线" panose="02010600030101010101" charset="-122"/>
              </a:rPr>
              <a:t>年</a:t>
            </a:r>
            <a:r>
              <a:rPr lang="en-US" altLang="zh-CN" b="1" dirty="0">
                <a:solidFill>
                  <a:srgbClr val="FF0000"/>
                </a:solidFill>
                <a:latin typeface="等线" panose="02010600030101010101" charset="-122"/>
                <a:ea typeface="等线" panose="02010600030101010101" charset="-122"/>
              </a:rPr>
              <a:t>3</a:t>
            </a:r>
            <a:r>
              <a:rPr lang="zh-CN" altLang="en-US" b="1" dirty="0">
                <a:solidFill>
                  <a:srgbClr val="FF0000"/>
                </a:solidFill>
                <a:latin typeface="等线" panose="02010600030101010101" charset="-122"/>
                <a:ea typeface="等线" panose="02010600030101010101" charset="-122"/>
              </a:rPr>
              <a:t>月起</a:t>
            </a:r>
            <a:endParaRPr lang="en-US" altLang="zh-CN" b="1" dirty="0">
              <a:solidFill>
                <a:srgbClr val="FF0000"/>
              </a:solidFill>
              <a:latin typeface="等线" panose="02010600030101010101" charset="-122"/>
              <a:ea typeface="等线" panose="02010600030101010101" charset="-122"/>
            </a:endParaRPr>
          </a:p>
          <a:p>
            <a:endParaRPr lang="en-US" altLang="zh-CN" sz="800" b="1" dirty="0">
              <a:solidFill>
                <a:srgbClr val="FF0000"/>
              </a:solidFill>
              <a:latin typeface="等线" panose="02010600030101010101" charset="-122"/>
              <a:ea typeface="等线" panose="02010600030101010101" charset="-122"/>
            </a:endParaRPr>
          </a:p>
          <a:p>
            <a:r>
              <a:rPr lang="zh-CN" altLang="en-US" b="1" dirty="0">
                <a:solidFill>
                  <a:srgbClr val="FF0000"/>
                </a:solidFill>
                <a:latin typeface="等线" panose="02010600030101010101" charset="-122"/>
                <a:ea typeface="等线" panose="02010600030101010101" charset="-122"/>
              </a:rPr>
              <a:t>历史累计出货量：</a:t>
            </a:r>
            <a:r>
              <a:rPr lang="en-US" altLang="zh-CN" b="1" dirty="0">
                <a:solidFill>
                  <a:srgbClr val="FF0000"/>
                </a:solidFill>
                <a:latin typeface="等线" panose="02010600030101010101" charset="-122"/>
                <a:ea typeface="等线" panose="02010600030101010101" charset="-122"/>
              </a:rPr>
              <a:t>5400</a:t>
            </a:r>
            <a:r>
              <a:rPr lang="zh-CN" altLang="en-US" b="1" dirty="0">
                <a:solidFill>
                  <a:srgbClr val="FF0000"/>
                </a:solidFill>
                <a:latin typeface="等线" panose="02010600030101010101" charset="-122"/>
                <a:ea typeface="等线" panose="02010600030101010101" charset="-122"/>
              </a:rPr>
              <a:t>万</a:t>
            </a:r>
            <a:r>
              <a:rPr lang="en-US" altLang="zh-CN" b="1" dirty="0">
                <a:solidFill>
                  <a:srgbClr val="FF0000"/>
                </a:solidFill>
                <a:latin typeface="等线" panose="02010600030101010101" charset="-122"/>
                <a:ea typeface="等线" panose="02010600030101010101" charset="-122"/>
              </a:rPr>
              <a:t>+pcs</a:t>
            </a:r>
          </a:p>
          <a:p>
            <a:endParaRPr lang="en-US" altLang="zh-CN" sz="800" b="1" dirty="0">
              <a:solidFill>
                <a:srgbClr val="FF0000"/>
              </a:solidFill>
              <a:latin typeface="等线" panose="02010600030101010101" charset="-122"/>
              <a:ea typeface="等线" panose="02010600030101010101" charset="-122"/>
            </a:endParaRPr>
          </a:p>
          <a:p>
            <a:endParaRPr lang="en-US" altLang="zh-CN" b="1" dirty="0">
              <a:solidFill>
                <a:srgbClr val="FF0000"/>
              </a:solidFill>
              <a:latin typeface="等线" panose="02010600030101010101" charset="-122"/>
              <a:ea typeface="等线" panose="02010600030101010101" charset="-122"/>
            </a:endParaRPr>
          </a:p>
          <a:p>
            <a:endParaRPr lang="en-US" altLang="zh-CN" sz="800" b="1" dirty="0">
              <a:solidFill>
                <a:srgbClr val="FF0000"/>
              </a:solidFill>
              <a:latin typeface="等线" panose="02010600030101010101" charset="-122"/>
              <a:ea typeface="等线" panose="02010600030101010101" charset="-122"/>
            </a:endParaRPr>
          </a:p>
        </p:txBody>
      </p:sp>
      <p:graphicFrame>
        <p:nvGraphicFramePr>
          <p:cNvPr id="10" name="表格 9"/>
          <p:cNvGraphicFramePr>
            <a:graphicFrameLocks noGrp="1"/>
          </p:cNvGraphicFramePr>
          <p:nvPr/>
        </p:nvGraphicFramePr>
        <p:xfrm>
          <a:off x="8056584" y="1526616"/>
          <a:ext cx="3342984" cy="2464263"/>
        </p:xfrm>
        <a:graphic>
          <a:graphicData uri="http://schemas.openxmlformats.org/drawingml/2006/table">
            <a:tbl>
              <a:tblPr>
                <a:effectLst>
                  <a:innerShdw blurRad="114300">
                    <a:prstClr val="black"/>
                  </a:innerShdw>
                </a:effectLst>
                <a:tableStyleId>{5C22544A-7EE6-4342-B048-85BDC9FD1C3A}</a:tableStyleId>
              </a:tblPr>
              <a:tblGrid>
                <a:gridCol w="1641910">
                  <a:extLst>
                    <a:ext uri="{9D8B030D-6E8A-4147-A177-3AD203B41FA5}">
                      <a16:colId xmlns:a16="http://schemas.microsoft.com/office/drawing/2014/main" val="20000"/>
                    </a:ext>
                  </a:extLst>
                </a:gridCol>
                <a:gridCol w="1701074">
                  <a:extLst>
                    <a:ext uri="{9D8B030D-6E8A-4147-A177-3AD203B41FA5}">
                      <a16:colId xmlns:a16="http://schemas.microsoft.com/office/drawing/2014/main" val="20001"/>
                    </a:ext>
                  </a:extLst>
                </a:gridCol>
              </a:tblGrid>
              <a:tr h="232886">
                <a:tc gridSpan="2">
                  <a:txBody>
                    <a:bodyPr/>
                    <a:lstStyle/>
                    <a:p>
                      <a:pPr marL="0" algn="ctr" defTabSz="616585" rtl="0" eaLnBrk="1" fontAlgn="t" latinLnBrk="0" hangingPunct="1">
                        <a:spcAft>
                          <a:spcPts val="0"/>
                        </a:spcAft>
                      </a:pPr>
                      <a:r>
                        <a:rPr lang="zh-CN" altLang="en-US" sz="2400" b="0"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rPr>
                        <a:t>典型规格</a:t>
                      </a:r>
                      <a:endParaRPr lang="zh-CN" sz="2400" b="0" kern="1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68580" marR="68580" marT="0" marB="0" anchor="ctr">
                    <a:solidFill>
                      <a:srgbClr val="009999"/>
                    </a:solidFill>
                  </a:tcPr>
                </a:tc>
                <a:tc hMerge="1">
                  <a:txBody>
                    <a:bodyPr/>
                    <a:lstStyle/>
                    <a:p>
                      <a:endParaRPr lang="zh-CN"/>
                    </a:p>
                  </a:txBody>
                  <a:tcPr marL="68580" marR="68580" marT="0" marB="0" anchor="ctr">
                    <a:solidFill>
                      <a:srgbClr val="0099FF"/>
                    </a:solidFill>
                  </a:tcPr>
                </a:tc>
                <a:extLst>
                  <a:ext uri="{0D108BD9-81ED-4DB2-BD59-A6C34878D82A}">
                    <a16:rowId xmlns:a16="http://schemas.microsoft.com/office/drawing/2014/main" val="10000"/>
                  </a:ext>
                </a:extLst>
              </a:tr>
              <a:tr h="235415">
                <a:tc>
                  <a:txBody>
                    <a:bodyPr/>
                    <a:lstStyle/>
                    <a:p>
                      <a:pPr algn="ctr">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2(</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F)-1100VDC</a:t>
                      </a:r>
                      <a:endParaRPr lang="zh-CN"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12(</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F)-700VDC</a:t>
                      </a:r>
                      <a:endParaRPr lang="zh-CN"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solidFill>
                      <a:srgbClr val="009999"/>
                    </a:solidFill>
                  </a:tcPr>
                </a:tc>
                <a:extLst>
                  <a:ext uri="{0D108BD9-81ED-4DB2-BD59-A6C34878D82A}">
                    <a16:rowId xmlns:a16="http://schemas.microsoft.com/office/drawing/2014/main" val="10001"/>
                  </a:ext>
                </a:extLst>
              </a:tr>
              <a:tr h="232886">
                <a:tc>
                  <a:txBody>
                    <a:bodyPr/>
                    <a:lstStyle/>
                    <a:p>
                      <a:pPr algn="just" fontAlgn="t">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10</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F)-1100VDC</a:t>
                      </a:r>
                    </a:p>
                  </a:txBody>
                  <a:tcPr marL="68580" marR="68580" marT="0" marB="0" anchor="ctr">
                    <a:solidFill>
                      <a:srgbClr val="009999"/>
                    </a:solidFill>
                  </a:tcPr>
                </a:tc>
                <a:tc>
                  <a:txBody>
                    <a:bodyPr/>
                    <a:lstStyle/>
                    <a:p>
                      <a:pPr algn="ctr" fontAlgn="t">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12</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F)-800VDC</a:t>
                      </a:r>
                    </a:p>
                  </a:txBody>
                  <a:tcPr marL="68580" marR="68580" marT="0" marB="0" anchor="ctr">
                    <a:solidFill>
                      <a:srgbClr val="009999"/>
                    </a:solidFill>
                  </a:tcPr>
                </a:tc>
                <a:extLst>
                  <a:ext uri="{0D108BD9-81ED-4DB2-BD59-A6C34878D82A}">
                    <a16:rowId xmlns:a16="http://schemas.microsoft.com/office/drawing/2014/main" val="10002"/>
                  </a:ext>
                </a:extLst>
              </a:tr>
              <a:tr h="232886">
                <a:tc>
                  <a:txBody>
                    <a:bodyPr/>
                    <a:lstStyle/>
                    <a:p>
                      <a:pPr algn="just">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12</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F)-1100VDC</a:t>
                      </a: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14</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F)-800VDC</a:t>
                      </a:r>
                    </a:p>
                  </a:txBody>
                  <a:tcPr marL="68580" marR="68580" marT="0" marB="0" anchor="ctr">
                    <a:solidFill>
                      <a:srgbClr val="009999"/>
                    </a:solidFill>
                  </a:tcPr>
                </a:tc>
                <a:extLst>
                  <a:ext uri="{0D108BD9-81ED-4DB2-BD59-A6C34878D82A}">
                    <a16:rowId xmlns:a16="http://schemas.microsoft.com/office/drawing/2014/main" val="10003"/>
                  </a:ext>
                </a:extLst>
              </a:tr>
              <a:tr h="232886">
                <a:tc>
                  <a:txBody>
                    <a:bodyPr/>
                    <a:lstStyle/>
                    <a:p>
                      <a:pPr algn="just">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15</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F)-1100VDC</a:t>
                      </a: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22</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F)-800VDC</a:t>
                      </a:r>
                    </a:p>
                  </a:txBody>
                  <a:tcPr marL="68580" marR="68580" marT="0" marB="0" anchor="ctr">
                    <a:solidFill>
                      <a:srgbClr val="009999"/>
                    </a:solidFill>
                  </a:tcPr>
                </a:tc>
                <a:extLst>
                  <a:ext uri="{0D108BD9-81ED-4DB2-BD59-A6C34878D82A}">
                    <a16:rowId xmlns:a16="http://schemas.microsoft.com/office/drawing/2014/main" val="10004"/>
                  </a:ext>
                </a:extLst>
              </a:tr>
              <a:tr h="232886">
                <a:tc>
                  <a:txBody>
                    <a:bodyPr/>
                    <a:lstStyle/>
                    <a:p>
                      <a:pPr algn="just">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25</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F)-1100VDC</a:t>
                      </a: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微软雅黑" panose="020B0503020204020204" pitchFamily="34" charset="-122"/>
                          <a:ea typeface="微软雅黑" panose="020B0503020204020204" pitchFamily="34" charset="-122"/>
                        </a:rPr>
                        <a:t>50</a:t>
                      </a:r>
                      <a:r>
                        <a:rPr lang="el-GR" altLang="zh-CN" sz="1200" b="1" kern="100" dirty="0">
                          <a:solidFill>
                            <a:schemeClr val="bg1"/>
                          </a:solidFill>
                          <a:effectLst/>
                          <a:latin typeface="微软雅黑" panose="020B0503020204020204" pitchFamily="34" charset="-122"/>
                          <a:ea typeface="微软雅黑" panose="020B0503020204020204" pitchFamily="34" charset="-122"/>
                        </a:rPr>
                        <a:t>(μ</a:t>
                      </a:r>
                      <a:r>
                        <a:rPr lang="en-US" altLang="zh-CN" sz="1200" b="1" kern="100" dirty="0">
                          <a:solidFill>
                            <a:schemeClr val="bg1"/>
                          </a:solidFill>
                          <a:effectLst/>
                          <a:latin typeface="微软雅黑" panose="020B0503020204020204" pitchFamily="34" charset="-122"/>
                          <a:ea typeface="微软雅黑" panose="020B0503020204020204" pitchFamily="34" charset="-122"/>
                        </a:rPr>
                        <a:t>F)-600VDC</a:t>
                      </a:r>
                    </a:p>
                  </a:txBody>
                  <a:tcPr marL="68580" marR="68580" marT="0" marB="0" anchor="ctr">
                    <a:solidFill>
                      <a:srgbClr val="009999"/>
                    </a:solidFill>
                  </a:tcPr>
                </a:tc>
                <a:extLst>
                  <a:ext uri="{0D108BD9-81ED-4DB2-BD59-A6C34878D82A}">
                    <a16:rowId xmlns:a16="http://schemas.microsoft.com/office/drawing/2014/main" val="10005"/>
                  </a:ext>
                </a:extLst>
              </a:tr>
              <a:tr h="232886">
                <a:tc>
                  <a:txBody>
                    <a:bodyPr/>
                    <a:lstStyle/>
                    <a:p>
                      <a:pPr algn="just">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40</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F)-1100VDC</a:t>
                      </a: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50</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F)-900VDC</a:t>
                      </a:r>
                    </a:p>
                  </a:txBody>
                  <a:tcPr marL="68580" marR="68580" marT="0" marB="0" anchor="ctr">
                    <a:solidFill>
                      <a:srgbClr val="009999"/>
                    </a:solidFill>
                  </a:tcPr>
                </a:tc>
                <a:extLst>
                  <a:ext uri="{0D108BD9-81ED-4DB2-BD59-A6C34878D82A}">
                    <a16:rowId xmlns:a16="http://schemas.microsoft.com/office/drawing/2014/main" val="10006"/>
                  </a:ext>
                </a:extLst>
              </a:tr>
              <a:tr h="232886">
                <a:tc>
                  <a:txBody>
                    <a:bodyPr/>
                    <a:lstStyle/>
                    <a:p>
                      <a:pPr algn="just">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6.5</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F)-1500VDC</a:t>
                      </a: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75</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F)-700VDC</a:t>
                      </a:r>
                    </a:p>
                  </a:txBody>
                  <a:tcPr marL="68580" marR="68580" marT="0" marB="0" anchor="ctr">
                    <a:solidFill>
                      <a:srgbClr val="009999"/>
                    </a:solidFill>
                  </a:tcPr>
                </a:tc>
                <a:extLst>
                  <a:ext uri="{0D108BD9-81ED-4DB2-BD59-A6C34878D82A}">
                    <a16:rowId xmlns:a16="http://schemas.microsoft.com/office/drawing/2014/main" val="10007"/>
                  </a:ext>
                </a:extLst>
              </a:tr>
              <a:tr h="232886">
                <a:tc>
                  <a:txBody>
                    <a:bodyPr/>
                    <a:lstStyle/>
                    <a:p>
                      <a:pPr algn="just">
                        <a:spcAft>
                          <a:spcPts val="0"/>
                        </a:spcAft>
                      </a:pPr>
                      <a:endParaRPr 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solidFill>
                      <a:srgbClr val="009999"/>
                    </a:solidFill>
                  </a:tcPr>
                </a:tc>
                <a:tc>
                  <a:txBody>
                    <a:bodyPr/>
                    <a:lstStyle/>
                    <a:p>
                      <a:pPr algn="ctr">
                        <a:spcAft>
                          <a:spcPts val="0"/>
                        </a:spcAft>
                      </a:pP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110</a:t>
                      </a:r>
                      <a:r>
                        <a:rPr lang="el-GR"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(μ</a:t>
                      </a:r>
                      <a:r>
                        <a:rPr lang="en-US" alt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F)-550VDC</a:t>
                      </a:r>
                    </a:p>
                  </a:txBody>
                  <a:tcPr marL="68580" marR="68580" marT="0" marB="0" anchor="ctr">
                    <a:solidFill>
                      <a:srgbClr val="009999"/>
                    </a:solidFill>
                  </a:tcPr>
                </a:tc>
                <a:extLst>
                  <a:ext uri="{0D108BD9-81ED-4DB2-BD59-A6C34878D82A}">
                    <a16:rowId xmlns:a16="http://schemas.microsoft.com/office/drawing/2014/main" val="10008"/>
                  </a:ext>
                </a:extLst>
              </a:tr>
              <a:tr h="232886">
                <a:tc>
                  <a:txBody>
                    <a:bodyPr/>
                    <a:lstStyle/>
                    <a:p>
                      <a:pPr algn="just">
                        <a:spcAft>
                          <a:spcPts val="0"/>
                        </a:spcAft>
                      </a:pPr>
                      <a:endParaRPr lang="zh-CN" sz="12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solidFill>
                      <a:srgbClr val="009999"/>
                    </a:solidFill>
                  </a:tcPr>
                </a:tc>
                <a:tc>
                  <a:txBody>
                    <a:bodyPr/>
                    <a:lstStyle/>
                    <a:p>
                      <a:pPr algn="ctr" fontAlgn="t">
                        <a:spcAft>
                          <a:spcPts val="0"/>
                        </a:spcAft>
                      </a:pPr>
                      <a:r>
                        <a:rPr lang="el-GR"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a:rPr>
                        <a:t>1</a:t>
                      </a:r>
                      <a:r>
                        <a:rPr lang="en-US"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a:rPr>
                        <a:t>4</a:t>
                      </a:r>
                      <a:r>
                        <a:rPr lang="el-GR"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a:rPr>
                        <a:t>0(μ</a:t>
                      </a:r>
                      <a:r>
                        <a:rPr lang="en-US"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a:rPr>
                        <a:t>F)-550VDC</a:t>
                      </a:r>
                    </a:p>
                  </a:txBody>
                  <a:tcPr marL="68580" marR="68580" marT="0" marB="0" anchor="ctr">
                    <a:solidFill>
                      <a:srgbClr val="009999"/>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ustomShape 1"/>
          <p:cNvSpPr/>
          <p:nvPr/>
        </p:nvSpPr>
        <p:spPr>
          <a:xfrm>
            <a:off x="1365960" y="3669289"/>
            <a:ext cx="960120" cy="12240"/>
          </a:xfrm>
          <a:prstGeom prst="bentConnector3">
            <a:avLst>
              <a:gd name="adj1" fmla="val 50000"/>
            </a:avLst>
          </a:prstGeom>
          <a:noFill/>
          <a:ln w="28575">
            <a:solidFill>
              <a:srgbClr val="A6A6A6"/>
            </a:solidFill>
            <a:prstDash val="sysDot"/>
            <a:miter/>
            <a:tailEnd type="triangle" w="med" len="med"/>
          </a:ln>
        </p:spPr>
        <p:style>
          <a:lnRef idx="0">
            <a:scrgbClr r="0" g="0" b="0"/>
          </a:lnRef>
          <a:fillRef idx="0">
            <a:scrgbClr r="0" g="0" b="0"/>
          </a:fillRef>
          <a:effectRef idx="0">
            <a:scrgbClr r="0" g="0" b="0"/>
          </a:effectRef>
          <a:fontRef idx="minor"/>
        </p:style>
      </p:sp>
      <p:pic>
        <p:nvPicPr>
          <p:cNvPr id="543" name="Picture 6" descr="C:\Users\Administrator\Desktop\微信图片_20191011160514.png"/>
          <p:cNvPicPr/>
          <p:nvPr/>
        </p:nvPicPr>
        <p:blipFill>
          <a:blip r:embed="rId3"/>
          <a:stretch>
            <a:fillRect/>
          </a:stretch>
        </p:blipFill>
        <p:spPr>
          <a:xfrm>
            <a:off x="360720" y="213120"/>
            <a:ext cx="655560" cy="567720"/>
          </a:xfrm>
          <a:prstGeom prst="rect">
            <a:avLst/>
          </a:prstGeom>
          <a:ln w="0">
            <a:noFill/>
          </a:ln>
        </p:spPr>
      </p:pic>
      <p:grpSp>
        <p:nvGrpSpPr>
          <p:cNvPr id="544" name="Group 2"/>
          <p:cNvGrpSpPr/>
          <p:nvPr/>
        </p:nvGrpSpPr>
        <p:grpSpPr>
          <a:xfrm>
            <a:off x="1266509" y="246728"/>
            <a:ext cx="1601280" cy="674475"/>
            <a:chOff x="1266509" y="246728"/>
            <a:chExt cx="1601280" cy="674475"/>
          </a:xfrm>
        </p:grpSpPr>
        <p:sp>
          <p:nvSpPr>
            <p:cNvPr id="545" name="CustomShape 3"/>
            <p:cNvSpPr/>
            <p:nvPr/>
          </p:nvSpPr>
          <p:spPr>
            <a:xfrm>
              <a:off x="1266509" y="246728"/>
              <a:ext cx="160128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sz="2800" b="1" strike="noStrike" spc="-1" dirty="0">
                  <a:solidFill>
                    <a:srgbClr val="222932"/>
                  </a:solidFill>
                  <a:latin typeface="等线" panose="02010600030101010101" charset="-122"/>
                  <a:ea typeface="等线" panose="02010600030101010101" charset="-122"/>
                </a:rPr>
                <a:t>研发实力</a:t>
              </a:r>
              <a:endParaRPr lang="en-US" sz="2800" b="0" strike="noStrike" spc="-1" dirty="0">
                <a:latin typeface="Arial" panose="020B0604020202020204"/>
              </a:endParaRPr>
            </a:p>
          </p:txBody>
        </p:sp>
        <p:sp>
          <p:nvSpPr>
            <p:cNvPr id="546" name="CustomShape 4"/>
            <p:cNvSpPr/>
            <p:nvPr/>
          </p:nvSpPr>
          <p:spPr>
            <a:xfrm>
              <a:off x="1312560" y="6148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sp>
        <p:nvSpPr>
          <p:cNvPr id="547" name="CustomShape 5"/>
          <p:cNvSpPr/>
          <p:nvPr/>
        </p:nvSpPr>
        <p:spPr>
          <a:xfrm>
            <a:off x="450427" y="2972689"/>
            <a:ext cx="1327320" cy="1287720"/>
          </a:xfrm>
          <a:prstGeom prst="ellipse">
            <a:avLst/>
          </a:prstGeom>
          <a:solidFill>
            <a:srgbClr val="6096E6"/>
          </a:solidFill>
          <a:ln w="76200">
            <a:solidFill>
              <a:schemeClr val="accent1">
                <a:lumMod val="40000"/>
                <a:lumOff val="60000"/>
              </a:schemeClr>
            </a:solidFill>
            <a:round/>
          </a:ln>
          <a:scene3d>
            <a:camera prst="orthographicFront"/>
            <a:lightRig rig="threePt" dir="t"/>
          </a:scene3d>
          <a:sp3d>
            <a:bevelT prst="angle"/>
          </a:sp3d>
        </p:spPr>
        <p:style>
          <a:lnRef idx="0">
            <a:scrgbClr r="0" g="0" b="0"/>
          </a:lnRef>
          <a:fillRef idx="0">
            <a:scrgbClr r="0" g="0" b="0"/>
          </a:fillRef>
          <a:effectRef idx="0">
            <a:scrgbClr r="0" g="0" b="0"/>
          </a:effectRef>
          <a:fontRef idx="minor"/>
        </p:style>
        <p:txBody>
          <a:bodyPr lIns="90000" tIns="45000" rIns="90000" bIns="45000" anchor="ctr">
            <a:normAutofit/>
            <a:scene3d>
              <a:camera prst="orthographicFront"/>
              <a:lightRig rig="threePt" dir="t"/>
            </a:scene3d>
            <a:sp3d>
              <a:bevelT prst="angle"/>
            </a:sp3d>
          </a:bodyPr>
          <a:lstStyle/>
          <a:p>
            <a:pPr algn="ctr">
              <a:lnSpc>
                <a:spcPct val="100000"/>
              </a:lnSpc>
            </a:pPr>
            <a:r>
              <a:rPr lang="zh-CN" sz="2400" b="1" strike="noStrike" spc="-1" dirty="0">
                <a:solidFill>
                  <a:srgbClr val="FFFFFF"/>
                </a:solidFill>
                <a:latin typeface="等线" panose="02010600030101010101" charset="-122"/>
                <a:ea typeface="等线" panose="02010600030101010101" charset="-122"/>
              </a:rPr>
              <a:t>研发</a:t>
            </a:r>
            <a:endParaRPr lang="en-US" sz="2400" b="1" strike="noStrike" spc="-1" dirty="0">
              <a:latin typeface="等线" panose="02010600030101010101" charset="-122"/>
              <a:ea typeface="等线" panose="02010600030101010101" charset="-122"/>
            </a:endParaRPr>
          </a:p>
          <a:p>
            <a:pPr algn="ctr">
              <a:lnSpc>
                <a:spcPct val="100000"/>
              </a:lnSpc>
            </a:pPr>
            <a:r>
              <a:rPr lang="zh-CN" sz="2400" b="1" strike="noStrike" spc="-1" dirty="0">
                <a:solidFill>
                  <a:srgbClr val="FFFFFF"/>
                </a:solidFill>
                <a:latin typeface="等线" panose="02010600030101010101" charset="-122"/>
                <a:ea typeface="等线" panose="02010600030101010101" charset="-122"/>
              </a:rPr>
              <a:t>团队</a:t>
            </a:r>
            <a:endParaRPr lang="en-US" sz="2400" b="1" strike="noStrike" spc="-1" dirty="0">
              <a:latin typeface="等线" panose="02010600030101010101" charset="-122"/>
              <a:ea typeface="等线" panose="02010600030101010101" charset="-122"/>
            </a:endParaRPr>
          </a:p>
        </p:txBody>
      </p:sp>
      <p:sp>
        <p:nvSpPr>
          <p:cNvPr id="548" name="CustomShape 6"/>
          <p:cNvSpPr/>
          <p:nvPr/>
        </p:nvSpPr>
        <p:spPr>
          <a:xfrm rot="5400000" flipH="1" flipV="1">
            <a:off x="1403106" y="2468037"/>
            <a:ext cx="1865296" cy="537206"/>
          </a:xfrm>
          <a:prstGeom prst="bentConnector2">
            <a:avLst/>
          </a:prstGeom>
          <a:noFill/>
          <a:ln w="28575">
            <a:solidFill>
              <a:srgbClr val="A6A6A6"/>
            </a:solidFill>
            <a:prstDash val="sysDot"/>
            <a:miter/>
            <a:tailEnd type="triangle" w="med" len="med"/>
          </a:ln>
        </p:spPr>
        <p:style>
          <a:lnRef idx="0">
            <a:scrgbClr r="0" g="0" b="0"/>
          </a:lnRef>
          <a:fillRef idx="0">
            <a:scrgbClr r="0" g="0" b="0"/>
          </a:fillRef>
          <a:effectRef idx="0">
            <a:scrgbClr r="0" g="0" b="0"/>
          </a:effectRef>
          <a:fontRef idx="minor"/>
        </p:style>
      </p:sp>
      <p:sp>
        <p:nvSpPr>
          <p:cNvPr id="549" name="CustomShape 7"/>
          <p:cNvSpPr/>
          <p:nvPr/>
        </p:nvSpPr>
        <p:spPr>
          <a:xfrm rot="16200000" flipH="1">
            <a:off x="1327890" y="4417009"/>
            <a:ext cx="2053620" cy="575100"/>
          </a:xfrm>
          <a:prstGeom prst="bentConnector3">
            <a:avLst>
              <a:gd name="adj1" fmla="val 101707"/>
            </a:avLst>
          </a:prstGeom>
          <a:noFill/>
          <a:ln w="28575">
            <a:solidFill>
              <a:srgbClr val="A6A6A6"/>
            </a:solidFill>
            <a:prstDash val="sysDot"/>
            <a:miter/>
            <a:tailEnd type="triangle" w="med" len="med"/>
          </a:ln>
        </p:spPr>
        <p:style>
          <a:lnRef idx="0">
            <a:scrgbClr r="0" g="0" b="0"/>
          </a:lnRef>
          <a:fillRef idx="0">
            <a:scrgbClr r="0" g="0" b="0"/>
          </a:fillRef>
          <a:effectRef idx="0">
            <a:scrgbClr r="0" g="0" b="0"/>
          </a:effectRef>
          <a:fontRef idx="minor"/>
        </p:style>
      </p:sp>
      <p:sp>
        <p:nvSpPr>
          <p:cNvPr id="550" name="CustomShape 8"/>
          <p:cNvSpPr/>
          <p:nvPr/>
        </p:nvSpPr>
        <p:spPr>
          <a:xfrm>
            <a:off x="3287688" y="1320508"/>
            <a:ext cx="4013312" cy="1318857"/>
          </a:xfrm>
          <a:prstGeom prst="roundRect">
            <a:avLst>
              <a:gd name="adj" fmla="val 16667"/>
            </a:avLst>
          </a:prstGeom>
          <a:solidFill>
            <a:srgbClr val="6096E6"/>
          </a:solidFill>
          <a:ln w="76200">
            <a:solidFill>
              <a:schemeClr val="accent1">
                <a:lumMod val="40000"/>
                <a:lumOff val="60000"/>
              </a:schemeClr>
            </a:solidFill>
            <a:round/>
          </a:ln>
          <a:scene3d>
            <a:camera prst="orthographicFront"/>
            <a:lightRig rig="threePt" dir="t"/>
          </a:scene3d>
          <a:sp3d>
            <a:bevelT prst="angle"/>
          </a:sp3d>
        </p:spPr>
        <p:style>
          <a:lnRef idx="0">
            <a:scrgbClr r="0" g="0" b="0"/>
          </a:lnRef>
          <a:fillRef idx="0">
            <a:scrgbClr r="0" g="0" b="0"/>
          </a:fillRef>
          <a:effectRef idx="0">
            <a:scrgbClr r="0" g="0" b="0"/>
          </a:effectRef>
          <a:fontRef idx="minor"/>
        </p:style>
        <p:txBody>
          <a:bodyPr lIns="90000" tIns="45000" rIns="90000" bIns="45000" anchor="ctr">
            <a:noAutofit/>
            <a:scene3d>
              <a:camera prst="orthographicFront"/>
              <a:lightRig rig="threePt" dir="t"/>
            </a:scene3d>
            <a:sp3d>
              <a:bevelT prst="angle"/>
            </a:sp3d>
          </a:bodyPr>
          <a:lstStyle/>
          <a:p>
            <a:pPr>
              <a:lnSpc>
                <a:spcPct val="100000"/>
              </a:lnSpc>
            </a:pPr>
            <a:endParaRPr lang="en-US" sz="2000" b="1" strike="noStrike" spc="-1" dirty="0">
              <a:latin typeface="微软雅黑" panose="020B0503020204020204" pitchFamily="34" charset="-122"/>
              <a:ea typeface="微软雅黑" panose="020B0503020204020204" pitchFamily="34" charset="-122"/>
            </a:endParaRPr>
          </a:p>
          <a:p>
            <a:pPr>
              <a:lnSpc>
                <a:spcPct val="100000"/>
              </a:lnSpc>
            </a:pPr>
            <a:endParaRPr lang="en-US" sz="2000" b="1" strike="noStrike" spc="-1" dirty="0">
              <a:latin typeface="微软雅黑" panose="020B0503020204020204" pitchFamily="34" charset="-122"/>
              <a:ea typeface="微软雅黑" panose="020B0503020204020204" pitchFamily="34" charset="-122"/>
            </a:endParaRPr>
          </a:p>
          <a:p>
            <a:pPr>
              <a:lnSpc>
                <a:spcPct val="100000"/>
              </a:lnSpc>
            </a:pPr>
            <a:r>
              <a:rPr lang="zh-CN" sz="1600" b="1" strike="noStrike" spc="-1" dirty="0">
                <a:solidFill>
                  <a:srgbClr val="FFFFFF"/>
                </a:solidFill>
                <a:latin typeface="等线" panose="02010600030101010101" charset="-122"/>
                <a:ea typeface="等线" panose="02010600030101010101" charset="-122"/>
              </a:rPr>
              <a:t>与国内外高校和研究机构合作，为各类先进技术的应用提供薄膜电容器解决方案</a:t>
            </a:r>
            <a:endParaRPr lang="en-US" altLang="zh-CN" sz="1600" b="1" strike="noStrike" spc="-1" dirty="0">
              <a:solidFill>
                <a:srgbClr val="FFFFFF"/>
              </a:solidFill>
              <a:latin typeface="等线" panose="02010600030101010101" charset="-122"/>
              <a:ea typeface="等线" panose="02010600030101010101" charset="-122"/>
            </a:endParaRPr>
          </a:p>
          <a:p>
            <a:pPr>
              <a:lnSpc>
                <a:spcPct val="100000"/>
              </a:lnSpc>
            </a:pPr>
            <a:r>
              <a:rPr lang="zh-CN" altLang="en-US" sz="1600" b="1" spc="-1" dirty="0">
                <a:solidFill>
                  <a:srgbClr val="FFFFFF"/>
                </a:solidFill>
                <a:latin typeface="等线" panose="02010600030101010101" charset="-122"/>
                <a:ea typeface="等线" panose="02010600030101010101" charset="-122"/>
              </a:rPr>
              <a:t>将技术发展方向和研发团队建设列入公司的中长期发展规划</a:t>
            </a:r>
            <a:endParaRPr lang="en-US" sz="1600" b="1" strike="noStrike" spc="-1" dirty="0">
              <a:latin typeface="等线" panose="02010600030101010101" charset="-122"/>
              <a:ea typeface="等线" panose="02010600030101010101" charset="-122"/>
            </a:endParaRPr>
          </a:p>
          <a:p>
            <a:pPr>
              <a:lnSpc>
                <a:spcPct val="100000"/>
              </a:lnSpc>
            </a:pPr>
            <a:endParaRPr lang="en-US" sz="2000" b="1" strike="noStrike" spc="-1" dirty="0">
              <a:latin typeface="微软雅黑" panose="020B0503020204020204" pitchFamily="34" charset="-122"/>
              <a:ea typeface="微软雅黑" panose="020B0503020204020204" pitchFamily="34" charset="-122"/>
            </a:endParaRPr>
          </a:p>
          <a:p>
            <a:pPr>
              <a:lnSpc>
                <a:spcPct val="100000"/>
              </a:lnSpc>
            </a:pPr>
            <a:endParaRPr lang="en-US" sz="2000" b="1" strike="noStrike" spc="-1" dirty="0">
              <a:latin typeface="微软雅黑" panose="020B0503020204020204" pitchFamily="34" charset="-122"/>
              <a:ea typeface="微软雅黑" panose="020B0503020204020204" pitchFamily="34" charset="-122"/>
            </a:endParaRPr>
          </a:p>
        </p:txBody>
      </p:sp>
      <p:sp>
        <p:nvSpPr>
          <p:cNvPr id="551" name="CustomShape 9"/>
          <p:cNvSpPr/>
          <p:nvPr/>
        </p:nvSpPr>
        <p:spPr>
          <a:xfrm>
            <a:off x="3282187" y="3239681"/>
            <a:ext cx="4013312" cy="1223480"/>
          </a:xfrm>
          <a:prstGeom prst="roundRect">
            <a:avLst>
              <a:gd name="adj" fmla="val 16667"/>
            </a:avLst>
          </a:prstGeom>
          <a:solidFill>
            <a:srgbClr val="6096E6"/>
          </a:solidFill>
          <a:ln w="76200">
            <a:solidFill>
              <a:schemeClr val="accent1">
                <a:lumMod val="40000"/>
                <a:lumOff val="60000"/>
              </a:schemeClr>
            </a:solidFill>
            <a:round/>
          </a:ln>
          <a:scene3d>
            <a:camera prst="orthographicFront"/>
            <a:lightRig rig="threePt" dir="t"/>
          </a:scene3d>
          <a:sp3d>
            <a:bevelT prst="angle"/>
          </a:sp3d>
        </p:spPr>
        <p:style>
          <a:lnRef idx="0">
            <a:scrgbClr r="0" g="0" b="0"/>
          </a:lnRef>
          <a:fillRef idx="0">
            <a:scrgbClr r="0" g="0" b="0"/>
          </a:fillRef>
          <a:effectRef idx="0">
            <a:scrgbClr r="0" g="0" b="0"/>
          </a:effectRef>
          <a:fontRef idx="minor"/>
        </p:style>
        <p:txBody>
          <a:bodyPr lIns="90000" tIns="45000" rIns="90000" bIns="45000" anchor="ctr">
            <a:normAutofit/>
            <a:scene3d>
              <a:camera prst="orthographicFront"/>
              <a:lightRig rig="threePt" dir="t"/>
            </a:scene3d>
            <a:sp3d>
              <a:bevelT prst="angle"/>
            </a:sp3d>
          </a:bodyPr>
          <a:lstStyle/>
          <a:p>
            <a:pPr>
              <a:lnSpc>
                <a:spcPct val="100000"/>
              </a:lnSpc>
            </a:pPr>
            <a:r>
              <a:rPr lang="zh-CN" sz="1600" b="1" strike="noStrike" spc="-1" dirty="0">
                <a:solidFill>
                  <a:srgbClr val="FFFFFF"/>
                </a:solidFill>
                <a:latin typeface="等线" panose="02010600030101010101" charset="-122"/>
                <a:ea typeface="等线" panose="02010600030101010101" charset="-122"/>
              </a:rPr>
              <a:t>技术人员拥有该领域超过</a:t>
            </a:r>
            <a:r>
              <a:rPr lang="en-US" sz="1600" b="1" strike="noStrike" spc="-1" dirty="0">
                <a:solidFill>
                  <a:srgbClr val="FFFFFF"/>
                </a:solidFill>
                <a:latin typeface="等线" panose="02010600030101010101" charset="-122"/>
                <a:ea typeface="等线" panose="02010600030101010101" charset="-122"/>
              </a:rPr>
              <a:t>20</a:t>
            </a:r>
            <a:r>
              <a:rPr lang="zh-CN" sz="1600" b="1" strike="noStrike" spc="-1" dirty="0">
                <a:solidFill>
                  <a:srgbClr val="FFFFFF"/>
                </a:solidFill>
                <a:latin typeface="等线" panose="02010600030101010101" charset="-122"/>
                <a:ea typeface="等线" panose="02010600030101010101" charset="-122"/>
              </a:rPr>
              <a:t>年的工作经验，</a:t>
            </a:r>
            <a:r>
              <a:rPr lang="zh-CN" altLang="en-US" sz="1600" b="1" spc="-1" dirty="0">
                <a:solidFill>
                  <a:srgbClr val="FFFFFF"/>
                </a:solidFill>
                <a:latin typeface="等线" panose="02010600030101010101" charset="-122"/>
                <a:ea typeface="等线" panose="02010600030101010101" charset="-122"/>
              </a:rPr>
              <a:t>具备为追求最优性价比产品的设计优化能力，以及快速响应客户要求、提供设计方案和样品的能力</a:t>
            </a:r>
            <a:endParaRPr lang="en-US" sz="1600" b="0" strike="noStrike" spc="-1" dirty="0">
              <a:latin typeface="等线" panose="02010600030101010101" charset="-122"/>
              <a:ea typeface="等线" panose="02010600030101010101" charset="-122"/>
            </a:endParaRPr>
          </a:p>
        </p:txBody>
      </p:sp>
      <p:sp>
        <p:nvSpPr>
          <p:cNvPr id="552" name="CustomShape 10"/>
          <p:cNvSpPr/>
          <p:nvPr/>
        </p:nvSpPr>
        <p:spPr>
          <a:xfrm>
            <a:off x="3327166" y="5115258"/>
            <a:ext cx="4013312" cy="1026679"/>
          </a:xfrm>
          <a:prstGeom prst="roundRect">
            <a:avLst>
              <a:gd name="adj" fmla="val 16667"/>
            </a:avLst>
          </a:prstGeom>
          <a:solidFill>
            <a:srgbClr val="6096E6"/>
          </a:solidFill>
          <a:ln w="76200">
            <a:solidFill>
              <a:schemeClr val="accent1">
                <a:lumMod val="40000"/>
                <a:lumOff val="60000"/>
              </a:schemeClr>
            </a:solidFill>
            <a:round/>
          </a:ln>
          <a:scene3d>
            <a:camera prst="orthographicFront"/>
            <a:lightRig rig="threePt" dir="t"/>
          </a:scene3d>
          <a:sp3d>
            <a:bevelT prst="angle"/>
          </a:sp3d>
        </p:spPr>
        <p:style>
          <a:lnRef idx="0">
            <a:scrgbClr r="0" g="0" b="0"/>
          </a:lnRef>
          <a:fillRef idx="0">
            <a:scrgbClr r="0" g="0" b="0"/>
          </a:fillRef>
          <a:effectRef idx="0">
            <a:scrgbClr r="0" g="0" b="0"/>
          </a:effectRef>
          <a:fontRef idx="minor"/>
        </p:style>
        <p:txBody>
          <a:bodyPr lIns="90000" tIns="45000" rIns="90000" bIns="45000" anchor="ctr">
            <a:normAutofit/>
            <a:scene3d>
              <a:camera prst="orthographicFront"/>
              <a:lightRig rig="threePt" dir="t"/>
            </a:scene3d>
            <a:sp3d>
              <a:bevelT prst="angle"/>
            </a:sp3d>
          </a:bodyPr>
          <a:lstStyle/>
          <a:p>
            <a:pPr>
              <a:lnSpc>
                <a:spcPct val="100000"/>
              </a:lnSpc>
            </a:pPr>
            <a:r>
              <a:rPr lang="zh-CN" b="1" strike="noStrike" spc="-1" dirty="0">
                <a:solidFill>
                  <a:schemeClr val="bg1"/>
                </a:solidFill>
                <a:latin typeface="等线" panose="02010600030101010101" charset="-122"/>
                <a:ea typeface="等线" panose="02010600030101010101" charset="-122"/>
              </a:rPr>
              <a:t>可</a:t>
            </a:r>
            <a:r>
              <a:rPr lang="en-US" b="1" strike="noStrike" spc="-1" dirty="0">
                <a:solidFill>
                  <a:schemeClr val="bg1"/>
                </a:solidFill>
                <a:latin typeface="等线" panose="02010600030101010101" charset="-122"/>
                <a:ea typeface="等线" panose="02010600030101010101" charset="-122"/>
              </a:rPr>
              <a:t>24hrs</a:t>
            </a:r>
            <a:r>
              <a:rPr lang="zh-CN" b="1" strike="noStrike" spc="-1" dirty="0">
                <a:solidFill>
                  <a:schemeClr val="bg1"/>
                </a:solidFill>
                <a:latin typeface="等线" panose="02010600030101010101" charset="-122"/>
                <a:ea typeface="等线" panose="02010600030101010101" charset="-122"/>
              </a:rPr>
              <a:t>全天候响应客户的需求，并在</a:t>
            </a:r>
            <a:r>
              <a:rPr lang="en-US" b="1" strike="noStrike" spc="-1" dirty="0">
                <a:solidFill>
                  <a:schemeClr val="bg1"/>
                </a:solidFill>
                <a:latin typeface="等线" panose="02010600030101010101" charset="-122"/>
                <a:ea typeface="等线" panose="02010600030101010101" charset="-122"/>
              </a:rPr>
              <a:t>48hrs</a:t>
            </a:r>
            <a:r>
              <a:rPr lang="zh-CN" b="1" strike="noStrike" spc="-1" dirty="0">
                <a:solidFill>
                  <a:schemeClr val="bg1"/>
                </a:solidFill>
                <a:latin typeface="等线" panose="02010600030101010101" charset="-122"/>
                <a:ea typeface="等线" panose="02010600030101010101" charset="-122"/>
              </a:rPr>
              <a:t>内为客户提供项目解决方案</a:t>
            </a:r>
            <a:endParaRPr lang="en-US" b="1" strike="noStrike" spc="-1" dirty="0">
              <a:solidFill>
                <a:schemeClr val="bg1"/>
              </a:solidFill>
              <a:latin typeface="等线" panose="02010600030101010101" charset="-122"/>
              <a:ea typeface="等线" panose="02010600030101010101" charset="-122"/>
            </a:endParaRPr>
          </a:p>
        </p:txBody>
      </p:sp>
      <p:sp>
        <p:nvSpPr>
          <p:cNvPr id="553" name="CustomShape 11"/>
          <p:cNvSpPr/>
          <p:nvPr/>
        </p:nvSpPr>
        <p:spPr>
          <a:xfrm>
            <a:off x="2314248" y="1298644"/>
            <a:ext cx="1013040" cy="995040"/>
          </a:xfrm>
          <a:prstGeom prst="ellipse">
            <a:avLst/>
          </a:prstGeom>
          <a:solidFill>
            <a:srgbClr val="D2DDF5"/>
          </a:solidFill>
          <a:ln w="57150">
            <a:solidFill>
              <a:srgbClr val="FFFFFF"/>
            </a:solidFill>
            <a:round/>
          </a:ln>
          <a:scene3d>
            <a:camera prst="orthographicFront"/>
            <a:lightRig rig="threePt" dir="t"/>
          </a:scene3d>
          <a:sp3d>
            <a:bevelT prst="convex"/>
          </a:sp3d>
        </p:spPr>
        <p:style>
          <a:lnRef idx="0">
            <a:scrgbClr r="0" g="0" b="0"/>
          </a:lnRef>
          <a:fillRef idx="0">
            <a:scrgbClr r="0" g="0" b="0"/>
          </a:fillRef>
          <a:effectRef idx="0">
            <a:scrgbClr r="0" g="0" b="0"/>
          </a:effectRef>
          <a:fontRef idx="minor"/>
        </p:style>
        <p:txBody>
          <a:bodyPr lIns="90000" tIns="45000" rIns="90000" bIns="45000" anchor="ctr">
            <a:noAutofit/>
            <a:scene3d>
              <a:camera prst="orthographicFront"/>
              <a:lightRig rig="threePt" dir="t"/>
            </a:scene3d>
            <a:sp3d>
              <a:bevelT prst="convex"/>
            </a:sp3d>
          </a:bodyPr>
          <a:lstStyle/>
          <a:p>
            <a:pPr algn="ctr">
              <a:lnSpc>
                <a:spcPct val="100000"/>
              </a:lnSpc>
            </a:pPr>
            <a:r>
              <a:rPr lang="zh-CN" sz="1600" b="1" strike="noStrike" spc="-1">
                <a:solidFill>
                  <a:srgbClr val="000000"/>
                </a:solidFill>
                <a:latin typeface="等线" panose="02010600030101010101" charset="-122"/>
                <a:ea typeface="等线" panose="02010600030101010101" charset="-122"/>
              </a:rPr>
              <a:t>技术引导</a:t>
            </a:r>
            <a:endParaRPr lang="en-US" sz="1600" b="0" strike="noStrike" spc="-1">
              <a:latin typeface="Arial" panose="020B0604020202020204"/>
            </a:endParaRPr>
          </a:p>
        </p:txBody>
      </p:sp>
      <p:sp>
        <p:nvSpPr>
          <p:cNvPr id="554" name="CustomShape 12"/>
          <p:cNvSpPr/>
          <p:nvPr/>
        </p:nvSpPr>
        <p:spPr>
          <a:xfrm>
            <a:off x="2383320" y="3170329"/>
            <a:ext cx="982440" cy="1014840"/>
          </a:xfrm>
          <a:prstGeom prst="ellipse">
            <a:avLst/>
          </a:prstGeom>
          <a:solidFill>
            <a:srgbClr val="D2DDF5"/>
          </a:solidFill>
          <a:ln w="57150">
            <a:solidFill>
              <a:srgbClr val="FFFFFF"/>
            </a:solidFill>
            <a:round/>
          </a:ln>
          <a:scene3d>
            <a:camera prst="orthographicFront"/>
            <a:lightRig rig="threePt" dir="t"/>
          </a:scene3d>
          <a:sp3d>
            <a:bevelT prst="convex"/>
          </a:sp3d>
        </p:spPr>
        <p:style>
          <a:lnRef idx="0">
            <a:scrgbClr r="0" g="0" b="0"/>
          </a:lnRef>
          <a:fillRef idx="0">
            <a:scrgbClr r="0" g="0" b="0"/>
          </a:fillRef>
          <a:effectRef idx="0">
            <a:scrgbClr r="0" g="0" b="0"/>
          </a:effectRef>
          <a:fontRef idx="minor"/>
        </p:style>
        <p:txBody>
          <a:bodyPr lIns="90000" tIns="45000" rIns="90000" bIns="45000" anchor="ctr">
            <a:noAutofit/>
            <a:scene3d>
              <a:camera prst="orthographicFront"/>
              <a:lightRig rig="threePt" dir="t"/>
            </a:scene3d>
            <a:sp3d>
              <a:bevelT prst="convex"/>
            </a:sp3d>
          </a:bodyPr>
          <a:lstStyle/>
          <a:p>
            <a:pPr algn="ctr">
              <a:lnSpc>
                <a:spcPct val="100000"/>
              </a:lnSpc>
            </a:pPr>
            <a:r>
              <a:rPr lang="zh-CN" sz="1600" b="1" strike="noStrike" spc="-1">
                <a:solidFill>
                  <a:srgbClr val="000000"/>
                </a:solidFill>
                <a:latin typeface="等线" panose="02010600030101010101" charset="-122"/>
                <a:ea typeface="等线" panose="02010600030101010101" charset="-122"/>
              </a:rPr>
              <a:t>专业能力</a:t>
            </a:r>
            <a:endParaRPr lang="en-US" sz="1600" b="0" strike="noStrike" spc="-1">
              <a:latin typeface="Arial" panose="020B0604020202020204"/>
            </a:endParaRPr>
          </a:p>
        </p:txBody>
      </p:sp>
      <p:sp>
        <p:nvSpPr>
          <p:cNvPr id="555" name="CustomShape 13"/>
          <p:cNvSpPr/>
          <p:nvPr/>
        </p:nvSpPr>
        <p:spPr>
          <a:xfrm>
            <a:off x="2382526" y="5100953"/>
            <a:ext cx="1025640" cy="988200"/>
          </a:xfrm>
          <a:prstGeom prst="ellipse">
            <a:avLst/>
          </a:prstGeom>
          <a:solidFill>
            <a:srgbClr val="D2DDF5"/>
          </a:solidFill>
          <a:ln w="57150">
            <a:solidFill>
              <a:srgbClr val="FFFFFF"/>
            </a:solidFill>
            <a:round/>
          </a:ln>
          <a:scene3d>
            <a:camera prst="orthographicFront"/>
            <a:lightRig rig="threePt" dir="t"/>
          </a:scene3d>
          <a:sp3d>
            <a:bevelT prst="convex"/>
          </a:sp3d>
        </p:spPr>
        <p:style>
          <a:lnRef idx="0">
            <a:scrgbClr r="0" g="0" b="0"/>
          </a:lnRef>
          <a:fillRef idx="0">
            <a:scrgbClr r="0" g="0" b="0"/>
          </a:fillRef>
          <a:effectRef idx="0">
            <a:scrgbClr r="0" g="0" b="0"/>
          </a:effectRef>
          <a:fontRef idx="minor"/>
        </p:style>
        <p:txBody>
          <a:bodyPr lIns="90000" tIns="45000" rIns="90000" bIns="45000" anchor="ctr">
            <a:noAutofit/>
            <a:scene3d>
              <a:camera prst="orthographicFront"/>
              <a:lightRig rig="threePt" dir="t"/>
            </a:scene3d>
            <a:sp3d>
              <a:bevelT prst="convex"/>
            </a:sp3d>
          </a:bodyPr>
          <a:lstStyle/>
          <a:p>
            <a:pPr algn="ctr">
              <a:lnSpc>
                <a:spcPct val="100000"/>
              </a:lnSpc>
            </a:pPr>
            <a:r>
              <a:rPr lang="zh-CN" sz="1600" b="1" strike="noStrike" spc="-1">
                <a:solidFill>
                  <a:srgbClr val="000000"/>
                </a:solidFill>
                <a:latin typeface="等线" panose="02010600030101010101" charset="-122"/>
                <a:ea typeface="等线" panose="02010600030101010101" charset="-122"/>
              </a:rPr>
              <a:t>快速服务</a:t>
            </a:r>
            <a:endParaRPr lang="en-US" sz="1600" b="0" strike="noStrike" spc="-1">
              <a:latin typeface="Arial" panose="020B0604020202020204"/>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037" y="1298644"/>
            <a:ext cx="4297459" cy="256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表格 18"/>
          <p:cNvGraphicFramePr>
            <a:graphicFrameLocks noGrp="1"/>
          </p:cNvGraphicFramePr>
          <p:nvPr>
            <p:custDataLst>
              <p:tags r:id="rId1"/>
            </p:custDataLst>
          </p:nvPr>
        </p:nvGraphicFramePr>
        <p:xfrm>
          <a:off x="7457032" y="4014200"/>
          <a:ext cx="4460726" cy="2202115"/>
        </p:xfrm>
        <a:graphic>
          <a:graphicData uri="http://schemas.openxmlformats.org/drawingml/2006/table">
            <a:tbl>
              <a:tblPr>
                <a:tableStyleId>{775DCB02-9BB8-47FD-8907-85C794F793BA}</a:tableStyleId>
              </a:tblPr>
              <a:tblGrid>
                <a:gridCol w="4367795">
                  <a:extLst>
                    <a:ext uri="{9D8B030D-6E8A-4147-A177-3AD203B41FA5}">
                      <a16:colId xmlns:a16="http://schemas.microsoft.com/office/drawing/2014/main" val="20000"/>
                    </a:ext>
                  </a:extLst>
                </a:gridCol>
                <a:gridCol w="92931">
                  <a:extLst>
                    <a:ext uri="{9D8B030D-6E8A-4147-A177-3AD203B41FA5}">
                      <a16:colId xmlns:a16="http://schemas.microsoft.com/office/drawing/2014/main" val="20001"/>
                    </a:ext>
                  </a:extLst>
                </a:gridCol>
              </a:tblGrid>
              <a:tr h="464073">
                <a:tc>
                  <a:txBody>
                    <a:bodyPr/>
                    <a:lstStyle/>
                    <a:p>
                      <a:pPr marL="0" marR="0" indent="0" algn="l" defTabSz="1022985" rtl="0" eaLnBrk="1" fontAlgn="b" latinLnBrk="0" hangingPunct="1">
                        <a:lnSpc>
                          <a:spcPct val="100000"/>
                        </a:lnSpc>
                        <a:spcBef>
                          <a:spcPts val="0"/>
                        </a:spcBef>
                        <a:spcAft>
                          <a:spcPts val="0"/>
                        </a:spcAft>
                        <a:buClrTx/>
                        <a:buSzTx/>
                        <a:buFontTx/>
                        <a:buNone/>
                        <a:defRPr/>
                      </a:pPr>
                      <a:r>
                        <a:rPr lang="zh-CN" altLang="en-US" sz="1600" b="1" i="0" u="none" strike="noStrike" dirty="0">
                          <a:solidFill>
                            <a:srgbClr val="FF0000"/>
                          </a:solidFill>
                          <a:effectLst/>
                          <a:latin typeface="等线" panose="02010600030101010101" charset="-122"/>
                          <a:ea typeface="等线" panose="02010600030101010101" charset="-122"/>
                        </a:rPr>
                        <a:t>   </a:t>
                      </a:r>
                      <a:r>
                        <a:rPr lang="zh-CN" altLang="en-US" sz="1800" b="1" i="0" u="none" strike="noStrike" dirty="0">
                          <a:solidFill>
                            <a:srgbClr val="FFFF00"/>
                          </a:solidFill>
                          <a:effectLst/>
                          <a:latin typeface="等线" panose="02010600030101010101" charset="-122"/>
                          <a:ea typeface="等线" panose="02010600030101010101" charset="-122"/>
                        </a:rPr>
                        <a:t>技术支持方式更加多样化并努力贴近客户</a:t>
                      </a:r>
                      <a:endParaRPr lang="en-US" altLang="zh-CN" sz="1800" b="1" i="0" u="none" strike="noStrike" dirty="0">
                        <a:solidFill>
                          <a:srgbClr val="FFFF00"/>
                        </a:solidFill>
                        <a:effectLst/>
                        <a:latin typeface="等线" panose="02010600030101010101" charset="-122"/>
                        <a:ea typeface="等线" panose="02010600030101010101" charset="-122"/>
                      </a:endParaRPr>
                    </a:p>
                  </a:txBody>
                  <a:tcPr marL="9525" marR="9525" marT="9525" marB="0" anchor="ctr">
                    <a:solidFill>
                      <a:srgbClr val="00B0F0"/>
                    </a:solidFill>
                  </a:tcPr>
                </a:tc>
                <a:tc>
                  <a:txBody>
                    <a:bodyPr/>
                    <a:lstStyle/>
                    <a:p>
                      <a:pPr algn="ctr" fontAlgn="ctr"/>
                      <a:endParaRPr lang="en-US" altLang="zh-CN" sz="1800" b="0" i="0" u="none" strike="noStrike" dirty="0">
                        <a:solidFill>
                          <a:srgbClr val="FF0000"/>
                        </a:solidFill>
                        <a:effectLst/>
                        <a:latin typeface="Arial" panose="020B0604020202020204"/>
                      </a:endParaRPr>
                    </a:p>
                  </a:txBody>
                  <a:tcPr marL="9525" marR="9525" marT="9525" marB="0" anchor="ctr">
                    <a:solidFill>
                      <a:schemeClr val="bg1"/>
                    </a:solidFill>
                  </a:tcPr>
                </a:tc>
                <a:extLst>
                  <a:ext uri="{0D108BD9-81ED-4DB2-BD59-A6C34878D82A}">
                    <a16:rowId xmlns:a16="http://schemas.microsoft.com/office/drawing/2014/main" val="10000"/>
                  </a:ext>
                </a:extLst>
              </a:tr>
              <a:tr h="350674">
                <a:tc>
                  <a:txBody>
                    <a:bodyPr/>
                    <a:lstStyle/>
                    <a:p>
                      <a:pPr algn="l" rtl="0" fontAlgn="ctr"/>
                      <a:r>
                        <a:rPr lang="zh-CN" altLang="en-US" sz="1400" b="1" i="0" u="none" strike="noStrike" dirty="0">
                          <a:solidFill>
                            <a:schemeClr val="tx1"/>
                          </a:solidFill>
                          <a:effectLst/>
                          <a:latin typeface="等线" panose="02010600030101010101" charset="-122"/>
                          <a:ea typeface="等线" panose="02010600030101010101" charset="-122"/>
                        </a:rPr>
                        <a:t> 客户要求</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设计方案申请</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设计方案</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规格书提交</a:t>
                      </a:r>
                    </a:p>
                  </a:txBody>
                  <a:tcPr marL="9525" marR="9525" marT="9525" marB="0" anchor="ctr">
                    <a:solidFill>
                      <a:schemeClr val="bg1"/>
                    </a:solidFill>
                  </a:tcPr>
                </a:tc>
                <a:tc>
                  <a:txBody>
                    <a:bodyPr/>
                    <a:lstStyle/>
                    <a:p>
                      <a:pPr algn="ctr" rtl="0" fontAlgn="ctr"/>
                      <a:endParaRPr lang="en-US" altLang="zh-CN" sz="1800" b="0" i="0" u="none" strike="noStrike" dirty="0">
                        <a:solidFill>
                          <a:srgbClr val="FF0000"/>
                        </a:solidFill>
                        <a:effectLst/>
                        <a:latin typeface="Arial" panose="020B0604020202020204"/>
                      </a:endParaRPr>
                    </a:p>
                  </a:txBody>
                  <a:tcPr marL="9525" marR="9525" marT="9525" marB="0" anchor="ctr">
                    <a:solidFill>
                      <a:schemeClr val="bg1"/>
                    </a:solidFill>
                  </a:tcPr>
                </a:tc>
                <a:extLst>
                  <a:ext uri="{0D108BD9-81ED-4DB2-BD59-A6C34878D82A}">
                    <a16:rowId xmlns:a16="http://schemas.microsoft.com/office/drawing/2014/main" val="10001"/>
                  </a:ext>
                </a:extLst>
              </a:tr>
              <a:tr h="383443">
                <a:tc>
                  <a:txBody>
                    <a:bodyPr/>
                    <a:lstStyle/>
                    <a:p>
                      <a:pPr algn="l" rtl="0" fontAlgn="ctr"/>
                      <a:r>
                        <a:rPr lang="zh-CN" altLang="en-US" sz="1400" b="1" i="0" u="none" strike="noStrike" dirty="0">
                          <a:solidFill>
                            <a:schemeClr val="tx1"/>
                          </a:solidFill>
                          <a:effectLst/>
                          <a:latin typeface="等线" panose="02010600030101010101" charset="-122"/>
                          <a:ea typeface="等线" panose="02010600030101010101" charset="-122"/>
                        </a:rPr>
                        <a:t> 技术人员与客户现场沟通，共同确认设计方案</a:t>
                      </a:r>
                    </a:p>
                  </a:txBody>
                  <a:tcPr marL="9525" marR="9525" marT="9525" marB="0" anchor="ctr">
                    <a:solidFill>
                      <a:schemeClr val="bg1"/>
                    </a:solidFill>
                  </a:tcPr>
                </a:tc>
                <a:tc>
                  <a:txBody>
                    <a:bodyPr/>
                    <a:lstStyle/>
                    <a:p>
                      <a:pPr algn="ctr" rtl="0" fontAlgn="ctr"/>
                      <a:endParaRPr lang="en-US" altLang="zh-CN" sz="1800" b="0" i="0" u="none" strike="noStrike" dirty="0">
                        <a:solidFill>
                          <a:srgbClr val="FF0000"/>
                        </a:solidFill>
                        <a:effectLst/>
                        <a:latin typeface="Arial" panose="020B0604020202020204"/>
                      </a:endParaRPr>
                    </a:p>
                  </a:txBody>
                  <a:tcPr marL="9525" marR="9525" marT="9525" marB="0" anchor="ctr">
                    <a:solidFill>
                      <a:schemeClr val="bg1"/>
                    </a:solidFill>
                  </a:tcPr>
                </a:tc>
                <a:extLst>
                  <a:ext uri="{0D108BD9-81ED-4DB2-BD59-A6C34878D82A}">
                    <a16:rowId xmlns:a16="http://schemas.microsoft.com/office/drawing/2014/main" val="10002"/>
                  </a:ext>
                </a:extLst>
              </a:tr>
              <a:tr h="336637">
                <a:tc>
                  <a:txBody>
                    <a:bodyPr/>
                    <a:lstStyle/>
                    <a:p>
                      <a:pPr algn="l" rtl="0" fontAlgn="ctr"/>
                      <a:r>
                        <a:rPr lang="zh-CN" altLang="en-US" sz="1400" b="1" i="0" u="none" strike="noStrike" dirty="0">
                          <a:solidFill>
                            <a:schemeClr val="tx1"/>
                          </a:solidFill>
                          <a:effectLst/>
                          <a:latin typeface="等线" panose="02010600030101010101" charset="-122"/>
                          <a:ea typeface="等线" panose="02010600030101010101" charset="-122"/>
                        </a:rPr>
                        <a:t> 样件申请</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样件制作</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样件检测</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实验</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样件交付</a:t>
                      </a:r>
                    </a:p>
                  </a:txBody>
                  <a:tcPr marL="9525" marR="9525" marT="9525" marB="0" anchor="ctr">
                    <a:solidFill>
                      <a:schemeClr val="bg1"/>
                    </a:solidFill>
                  </a:tcPr>
                </a:tc>
                <a:tc>
                  <a:txBody>
                    <a:bodyPr/>
                    <a:lstStyle/>
                    <a:p>
                      <a:pPr algn="ctr" rtl="0" fontAlgn="ctr"/>
                      <a:endParaRPr lang="en-US" altLang="zh-CN" sz="1800" b="0" i="0" u="none" strike="noStrike" dirty="0">
                        <a:solidFill>
                          <a:srgbClr val="FF0000"/>
                        </a:solidFill>
                        <a:effectLst/>
                        <a:latin typeface="Arial" panose="020B0604020202020204"/>
                      </a:endParaRPr>
                    </a:p>
                  </a:txBody>
                  <a:tcPr marL="9525" marR="9525" marT="9525" marB="0" anchor="ctr">
                    <a:solidFill>
                      <a:schemeClr val="bg1"/>
                    </a:solidFill>
                  </a:tcPr>
                </a:tc>
                <a:extLst>
                  <a:ext uri="{0D108BD9-81ED-4DB2-BD59-A6C34878D82A}">
                    <a16:rowId xmlns:a16="http://schemas.microsoft.com/office/drawing/2014/main" val="10003"/>
                  </a:ext>
                </a:extLst>
              </a:tr>
              <a:tr h="383443">
                <a:tc>
                  <a:txBody>
                    <a:bodyPr/>
                    <a:lstStyle/>
                    <a:p>
                      <a:pPr algn="l" rtl="0" fontAlgn="ctr"/>
                      <a:r>
                        <a:rPr lang="zh-CN" altLang="en-US" sz="1400" b="1" i="0" u="none" strike="noStrike" dirty="0">
                          <a:solidFill>
                            <a:schemeClr val="tx1"/>
                          </a:solidFill>
                          <a:effectLst/>
                          <a:latin typeface="等线" panose="02010600030101010101" charset="-122"/>
                          <a:ea typeface="等线" panose="02010600030101010101" charset="-122"/>
                        </a:rPr>
                        <a:t> 样件在客户端检测、实验、上机使用情况的跟进</a:t>
                      </a:r>
                    </a:p>
                  </a:txBody>
                  <a:tcPr marL="9525" marR="9525" marT="9525" marB="0" anchor="ctr">
                    <a:solidFill>
                      <a:schemeClr val="bg1"/>
                    </a:solidFill>
                  </a:tcPr>
                </a:tc>
                <a:tc>
                  <a:txBody>
                    <a:bodyPr/>
                    <a:lstStyle/>
                    <a:p>
                      <a:pPr algn="ctr" rtl="0" fontAlgn="ctr"/>
                      <a:endParaRPr lang="en-US" altLang="zh-CN" sz="1800" b="0" i="0" u="none" strike="noStrike" dirty="0">
                        <a:solidFill>
                          <a:srgbClr val="FF0000"/>
                        </a:solidFill>
                        <a:effectLst/>
                        <a:latin typeface="Arial" panose="020B0604020202020204"/>
                      </a:endParaRPr>
                    </a:p>
                  </a:txBody>
                  <a:tcPr marL="9525" marR="9525" marT="9525" marB="0" anchor="ctr">
                    <a:solidFill>
                      <a:schemeClr val="bg1"/>
                    </a:solidFill>
                  </a:tcPr>
                </a:tc>
                <a:extLst>
                  <a:ext uri="{0D108BD9-81ED-4DB2-BD59-A6C34878D82A}">
                    <a16:rowId xmlns:a16="http://schemas.microsoft.com/office/drawing/2014/main" val="10004"/>
                  </a:ext>
                </a:extLst>
              </a:tr>
              <a:tr h="260442">
                <a:tc>
                  <a:txBody>
                    <a:bodyPr/>
                    <a:lstStyle/>
                    <a:p>
                      <a:pPr algn="l" rtl="0" fontAlgn="ctr"/>
                      <a:r>
                        <a:rPr lang="zh-CN" altLang="en-US" sz="1400" b="1" i="0" u="none" strike="noStrike" dirty="0">
                          <a:solidFill>
                            <a:schemeClr val="tx1"/>
                          </a:solidFill>
                          <a:effectLst/>
                          <a:latin typeface="等线" panose="02010600030101010101" charset="-122"/>
                          <a:ea typeface="等线" panose="02010600030101010101" charset="-122"/>
                        </a:rPr>
                        <a:t> 与客户按项目，用微信</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邮件</a:t>
                      </a:r>
                      <a:r>
                        <a:rPr lang="en-US" altLang="zh-CN" sz="1400" b="1" i="0" u="none" strike="noStrike" dirty="0">
                          <a:solidFill>
                            <a:schemeClr val="tx1"/>
                          </a:solidFill>
                          <a:effectLst/>
                          <a:latin typeface="等线" panose="02010600030101010101" charset="-122"/>
                          <a:ea typeface="等线" panose="02010600030101010101" charset="-122"/>
                        </a:rPr>
                        <a:t>/</a:t>
                      </a:r>
                      <a:r>
                        <a:rPr lang="zh-CN" altLang="en-US" sz="1400" b="1" i="0" u="none" strike="noStrike" dirty="0">
                          <a:solidFill>
                            <a:schemeClr val="tx1"/>
                          </a:solidFill>
                          <a:effectLst/>
                          <a:latin typeface="等线" panose="02010600030101010101" charset="-122"/>
                          <a:ea typeface="等线" panose="02010600030101010101" charset="-122"/>
                        </a:rPr>
                        <a:t>视频会议等方式及时沟通</a:t>
                      </a:r>
                    </a:p>
                  </a:txBody>
                  <a:tcPr marL="9525" marR="9525" marT="9525" marB="0" anchor="ctr">
                    <a:solidFill>
                      <a:schemeClr val="bg1"/>
                    </a:solidFill>
                  </a:tcPr>
                </a:tc>
                <a:tc>
                  <a:txBody>
                    <a:bodyPr/>
                    <a:lstStyle/>
                    <a:p>
                      <a:pPr algn="ctr" rtl="0" fontAlgn="ctr"/>
                      <a:endParaRPr lang="en-US" altLang="zh-CN" sz="1800" b="0" i="0" u="none" strike="noStrike" dirty="0">
                        <a:solidFill>
                          <a:srgbClr val="FF0000"/>
                        </a:solidFill>
                        <a:effectLst/>
                        <a:latin typeface="Arial" panose="020B0604020202020204"/>
                      </a:endParaRPr>
                    </a:p>
                  </a:txBody>
                  <a:tcPr marL="9525" marR="9525" marT="9525" marB="0" anchor="c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000" fill="hold">
                                          <p:stCondLst>
                                            <p:cond delay="0"/>
                                          </p:stCondLst>
                                        </p:cTn>
                                        <p:tgtEl>
                                          <p:spTgt spid="550"/>
                                        </p:tgtEl>
                                        <p:attrNameLst>
                                          <p:attrName>style.visibility</p:attrName>
                                        </p:attrNameLst>
                                      </p:cBhvr>
                                      <p:to>
                                        <p:strVal val="visible"/>
                                      </p:to>
                                    </p:set>
                                    <p:animEffect transition="in" filter="blinds(horizontal)">
                                      <p:cBhvr additive="repl">
                                        <p:cTn id="7" dur="1000"/>
                                        <p:tgtEl>
                                          <p:spTgt spid="550"/>
                                        </p:tgtEl>
                                      </p:cBhvr>
                                    </p:animEffect>
                                  </p:childTnLst>
                                </p:cTn>
                              </p:par>
                              <p:par>
                                <p:cTn id="8" presetID="3" presetClass="entr" presetSubtype="10" fill="hold" nodeType="withEffect">
                                  <p:stCondLst>
                                    <p:cond delay="0"/>
                                  </p:stCondLst>
                                  <p:childTnLst>
                                    <p:set>
                                      <p:cBhvr>
                                        <p:cTn id="9" dur="1000" fill="hold">
                                          <p:stCondLst>
                                            <p:cond delay="0"/>
                                          </p:stCondLst>
                                        </p:cTn>
                                        <p:tgtEl>
                                          <p:spTgt spid="551"/>
                                        </p:tgtEl>
                                        <p:attrNameLst>
                                          <p:attrName>style.visibility</p:attrName>
                                        </p:attrNameLst>
                                      </p:cBhvr>
                                      <p:to>
                                        <p:strVal val="visible"/>
                                      </p:to>
                                    </p:set>
                                    <p:animEffect transition="in" filter="blinds(horizontal)">
                                      <p:cBhvr additive="repl">
                                        <p:cTn id="10" dur="1000"/>
                                        <p:tgtEl>
                                          <p:spTgt spid="551"/>
                                        </p:tgtEl>
                                      </p:cBhvr>
                                    </p:animEffect>
                                  </p:childTnLst>
                                </p:cTn>
                              </p:par>
                              <p:par>
                                <p:cTn id="11" presetID="3" presetClass="entr" presetSubtype="10" fill="hold" nodeType="withEffect">
                                  <p:stCondLst>
                                    <p:cond delay="0"/>
                                  </p:stCondLst>
                                  <p:childTnLst>
                                    <p:set>
                                      <p:cBhvr>
                                        <p:cTn id="12" dur="1000" fill="hold">
                                          <p:stCondLst>
                                            <p:cond delay="0"/>
                                          </p:stCondLst>
                                        </p:cTn>
                                        <p:tgtEl>
                                          <p:spTgt spid="552"/>
                                        </p:tgtEl>
                                        <p:attrNameLst>
                                          <p:attrName>style.visibility</p:attrName>
                                        </p:attrNameLst>
                                      </p:cBhvr>
                                      <p:to>
                                        <p:strVal val="visible"/>
                                      </p:to>
                                    </p:set>
                                    <p:animEffect transition="in" filter="blinds(horizontal)">
                                      <p:cBhvr additive="repl">
                                        <p:cTn id="13" dur="1000"/>
                                        <p:tgtEl>
                                          <p:spTgt spid="552"/>
                                        </p:tgtEl>
                                      </p:cBhvr>
                                    </p:animEffect>
                                  </p:childTnLst>
                                </p:cTn>
                              </p:par>
                              <p:par>
                                <p:cTn id="14" presetID="21" presetClass="entr" presetSubtype="1" fill="hold" nodeType="withEffect">
                                  <p:stCondLst>
                                    <p:cond delay="0"/>
                                  </p:stCondLst>
                                  <p:childTnLst>
                                    <p:set>
                                      <p:cBhvr>
                                        <p:cTn id="15" dur="1000" fill="hold">
                                          <p:stCondLst>
                                            <p:cond delay="0"/>
                                          </p:stCondLst>
                                        </p:cTn>
                                        <p:tgtEl>
                                          <p:spTgt spid="553"/>
                                        </p:tgtEl>
                                        <p:attrNameLst>
                                          <p:attrName>style.visibility</p:attrName>
                                        </p:attrNameLst>
                                      </p:cBhvr>
                                      <p:to>
                                        <p:strVal val="visible"/>
                                      </p:to>
                                    </p:set>
                                    <p:animEffect transition="in" filter="wheel(1)">
                                      <p:cBhvr additive="repl">
                                        <p:cTn id="16" dur="1000"/>
                                        <p:tgtEl>
                                          <p:spTgt spid="553"/>
                                        </p:tgtEl>
                                      </p:cBhvr>
                                    </p:animEffect>
                                  </p:childTnLst>
                                </p:cTn>
                              </p:par>
                              <p:par>
                                <p:cTn id="17" presetID="21" presetClass="entr" presetSubtype="1" fill="hold" nodeType="withEffect">
                                  <p:stCondLst>
                                    <p:cond delay="0"/>
                                  </p:stCondLst>
                                  <p:childTnLst>
                                    <p:set>
                                      <p:cBhvr>
                                        <p:cTn id="18" dur="1000" fill="hold">
                                          <p:stCondLst>
                                            <p:cond delay="0"/>
                                          </p:stCondLst>
                                        </p:cTn>
                                        <p:tgtEl>
                                          <p:spTgt spid="554"/>
                                        </p:tgtEl>
                                        <p:attrNameLst>
                                          <p:attrName>style.visibility</p:attrName>
                                        </p:attrNameLst>
                                      </p:cBhvr>
                                      <p:to>
                                        <p:strVal val="visible"/>
                                      </p:to>
                                    </p:set>
                                    <p:animEffect transition="in" filter="wheel(1)">
                                      <p:cBhvr additive="repl">
                                        <p:cTn id="19" dur="1000"/>
                                        <p:tgtEl>
                                          <p:spTgt spid="554"/>
                                        </p:tgtEl>
                                      </p:cBhvr>
                                    </p:animEffect>
                                  </p:childTnLst>
                                </p:cTn>
                              </p:par>
                              <p:par>
                                <p:cTn id="20" presetID="21" presetClass="entr" presetSubtype="1" fill="hold" nodeType="withEffect">
                                  <p:stCondLst>
                                    <p:cond delay="0"/>
                                  </p:stCondLst>
                                  <p:childTnLst>
                                    <p:set>
                                      <p:cBhvr>
                                        <p:cTn id="21" dur="1000" fill="hold">
                                          <p:stCondLst>
                                            <p:cond delay="0"/>
                                          </p:stCondLst>
                                        </p:cTn>
                                        <p:tgtEl>
                                          <p:spTgt spid="555"/>
                                        </p:tgtEl>
                                        <p:attrNameLst>
                                          <p:attrName>style.visibility</p:attrName>
                                        </p:attrNameLst>
                                      </p:cBhvr>
                                      <p:to>
                                        <p:strVal val="visible"/>
                                      </p:to>
                                    </p:set>
                                    <p:animEffect transition="in" filter="wheel(1)">
                                      <p:cBhvr additive="repl">
                                        <p:cTn id="22" dur="10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grpSp>
        <p:nvGrpSpPr>
          <p:cNvPr id="558" name="Group 1"/>
          <p:cNvGrpSpPr/>
          <p:nvPr/>
        </p:nvGrpSpPr>
        <p:grpSpPr>
          <a:xfrm>
            <a:off x="1271464" y="248706"/>
            <a:ext cx="1617535" cy="672497"/>
            <a:chOff x="1271464" y="248706"/>
            <a:chExt cx="1617535" cy="672497"/>
          </a:xfrm>
        </p:grpSpPr>
        <p:sp>
          <p:nvSpPr>
            <p:cNvPr id="559" name="CustomShape 2"/>
            <p:cNvSpPr/>
            <p:nvPr/>
          </p:nvSpPr>
          <p:spPr>
            <a:xfrm>
              <a:off x="1271464" y="248706"/>
              <a:ext cx="1617535"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sz="2800" b="1" strike="noStrike" spc="-1" dirty="0">
                  <a:solidFill>
                    <a:srgbClr val="222932"/>
                  </a:solidFill>
                  <a:latin typeface="等线" panose="02010600030101010101" charset="-122"/>
                  <a:ea typeface="等线" panose="02010600030101010101" charset="-122"/>
                </a:rPr>
                <a:t>研发实力</a:t>
              </a:r>
              <a:endParaRPr lang="en-US" sz="2800" b="0" strike="noStrike" spc="-1" dirty="0">
                <a:latin typeface="等线" panose="02010600030101010101" charset="-122"/>
                <a:ea typeface="等线" panose="02010600030101010101" charset="-122"/>
              </a:endParaRPr>
            </a:p>
          </p:txBody>
        </p:sp>
        <p:sp>
          <p:nvSpPr>
            <p:cNvPr id="560" name="CustomShape 3"/>
            <p:cNvSpPr/>
            <p:nvPr/>
          </p:nvSpPr>
          <p:spPr>
            <a:xfrm>
              <a:off x="1378080" y="6148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pic>
        <p:nvPicPr>
          <p:cNvPr id="561" name="Picture 2"/>
          <p:cNvPicPr/>
          <p:nvPr/>
        </p:nvPicPr>
        <p:blipFill>
          <a:blip r:embed="rId3"/>
          <a:stretch>
            <a:fillRect/>
          </a:stretch>
        </p:blipFill>
        <p:spPr>
          <a:xfrm>
            <a:off x="767408" y="1412776"/>
            <a:ext cx="3825065" cy="4265788"/>
          </a:xfrm>
          <a:prstGeom prst="rect">
            <a:avLst/>
          </a:prstGeom>
          <a:ln w="0">
            <a:noFill/>
          </a:ln>
          <a:effectLst>
            <a:outerShdw blurRad="190500" algn="tl" rotWithShape="0">
              <a:srgbClr val="000000">
                <a:alpha val="70000"/>
              </a:srgbClr>
            </a:outerShdw>
          </a:effectLst>
        </p:spPr>
      </p:pic>
      <p:pic>
        <p:nvPicPr>
          <p:cNvPr id="562" name="Picture 3"/>
          <p:cNvPicPr/>
          <p:nvPr/>
        </p:nvPicPr>
        <p:blipFill>
          <a:blip r:embed="rId4"/>
          <a:stretch>
            <a:fillRect/>
          </a:stretch>
        </p:blipFill>
        <p:spPr>
          <a:xfrm>
            <a:off x="5036524" y="1412776"/>
            <a:ext cx="3444381" cy="4041106"/>
          </a:xfrm>
          <a:prstGeom prst="rect">
            <a:avLst/>
          </a:prstGeom>
          <a:ln w="0">
            <a:noFill/>
          </a:ln>
          <a:effectLst>
            <a:outerShdw blurRad="190500" algn="tl" rotWithShape="0">
              <a:srgbClr val="000000">
                <a:alpha val="70000"/>
              </a:srgbClr>
            </a:outerShdw>
          </a:effectLst>
        </p:spPr>
      </p:pic>
      <p:sp>
        <p:nvSpPr>
          <p:cNvPr id="8" name="矩形 7"/>
          <p:cNvSpPr/>
          <p:nvPr/>
        </p:nvSpPr>
        <p:spPr>
          <a:xfrm>
            <a:off x="8852948" y="1484784"/>
            <a:ext cx="2448176" cy="523220"/>
          </a:xfrm>
          <a:prstGeom prst="rect">
            <a:avLst/>
          </a:prstGeom>
          <a:effectLst>
            <a:outerShdw blurRad="50800" dist="38100" algn="l" rotWithShape="0">
              <a:prstClr val="black">
                <a:alpha val="40000"/>
              </a:prstClr>
            </a:outerShdw>
          </a:effectLst>
        </p:spPr>
        <p:txBody>
          <a:bodyPr wrap="square">
            <a:spAutoFit/>
          </a:bodyPr>
          <a:lstStyle/>
          <a:p>
            <a:r>
              <a:rPr lang="zh-CN" altLang="en-US" sz="2800" b="1" dirty="0">
                <a:solidFill>
                  <a:srgbClr val="F4642A"/>
                </a:solidFill>
                <a:latin typeface="微软雅黑" panose="020B0503020204020204" pitchFamily="34" charset="-122"/>
                <a:ea typeface="微软雅黑" panose="020B0503020204020204" pitchFamily="34" charset="-122"/>
              </a:rPr>
              <a:t>模拟仿真平台</a:t>
            </a:r>
          </a:p>
        </p:txBody>
      </p:sp>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852" y="2061185"/>
            <a:ext cx="2448272" cy="167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5052" y="4179397"/>
            <a:ext cx="2448176" cy="146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3"/>
          <p:cNvSpPr>
            <a:spLocks noChangeArrowheads="1"/>
          </p:cNvSpPr>
          <p:nvPr/>
        </p:nvSpPr>
        <p:spPr bwMode="auto">
          <a:xfrm>
            <a:off x="9748982" y="5710445"/>
            <a:ext cx="800219" cy="338554"/>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CN" altLang="en-US" sz="1600" dirty="0"/>
              <a:t>热仿真</a:t>
            </a:r>
            <a:endParaRPr lang="en-US" altLang="zh-CN" sz="1600" dirty="0"/>
          </a:p>
        </p:txBody>
      </p:sp>
      <p:sp>
        <p:nvSpPr>
          <p:cNvPr id="12" name="矩形 13"/>
          <p:cNvSpPr>
            <a:spLocks noChangeArrowheads="1"/>
          </p:cNvSpPr>
          <p:nvPr/>
        </p:nvSpPr>
        <p:spPr bwMode="auto">
          <a:xfrm>
            <a:off x="9646438" y="3786040"/>
            <a:ext cx="1005403" cy="338554"/>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zh-CN" altLang="en-US" sz="1600" dirty="0"/>
              <a:t>结构仿真</a:t>
            </a:r>
            <a:endParaRPr lang="en-US" altLang="zh-CN"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circle(in)">
                                      <p:cBhvr additive="repl">
                                        <p:cTn id="7" dur="2000"/>
                                        <p:tgtEl>
                                          <p:spTgt spid="561"/>
                                        </p:tgtEl>
                                      </p:cBhvr>
                                    </p:animEffect>
                                  </p:childTnLst>
                                </p:cTn>
                              </p:par>
                              <p:par>
                                <p:cTn id="8" presetID="6" presetClass="entr" presetSubtype="16" fill="hold" nodeType="withEffect">
                                  <p:stCondLst>
                                    <p:cond delay="0"/>
                                  </p:stCondLst>
                                  <p:childTnLst>
                                    <p:set>
                                      <p:cBhvr>
                                        <p:cTn id="9" dur="1" fill="hold">
                                          <p:stCondLst>
                                            <p:cond delay="0"/>
                                          </p:stCondLst>
                                        </p:cTn>
                                        <p:tgtEl>
                                          <p:spTgt spid="562"/>
                                        </p:tgtEl>
                                        <p:attrNameLst>
                                          <p:attrName>style.visibility</p:attrName>
                                        </p:attrNameLst>
                                      </p:cBhvr>
                                      <p:to>
                                        <p:strVal val="visible"/>
                                      </p:to>
                                    </p:set>
                                    <p:animEffect transition="in" filter="circle(in)">
                                      <p:cBhvr additive="repl">
                                        <p:cTn id="10" dur="20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grpSp>
        <p:nvGrpSpPr>
          <p:cNvPr id="566" name="Group 1"/>
          <p:cNvGrpSpPr/>
          <p:nvPr/>
        </p:nvGrpSpPr>
        <p:grpSpPr>
          <a:xfrm>
            <a:off x="1199456" y="214342"/>
            <a:ext cx="1617535" cy="706861"/>
            <a:chOff x="1199456" y="214342"/>
            <a:chExt cx="1617535" cy="706861"/>
          </a:xfrm>
        </p:grpSpPr>
        <p:sp>
          <p:nvSpPr>
            <p:cNvPr id="567" name="CustomShape 2"/>
            <p:cNvSpPr/>
            <p:nvPr/>
          </p:nvSpPr>
          <p:spPr>
            <a:xfrm>
              <a:off x="1199456" y="214342"/>
              <a:ext cx="1617535"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altLang="en-US" sz="2800" b="1" strike="noStrike" spc="-1" dirty="0">
                  <a:latin typeface="等线" panose="02010600030101010101" charset="-122"/>
                  <a:ea typeface="等线" panose="02010600030101010101" charset="-122"/>
                </a:rPr>
                <a:t>试验设备</a:t>
              </a:r>
              <a:endParaRPr lang="en-US" sz="2800" b="1" strike="noStrike" spc="-1" dirty="0">
                <a:latin typeface="等线" panose="02010600030101010101" charset="-122"/>
                <a:ea typeface="等线" panose="02010600030101010101" charset="-122"/>
              </a:endParaRPr>
            </a:p>
          </p:txBody>
        </p:sp>
        <p:sp>
          <p:nvSpPr>
            <p:cNvPr id="568" name="CustomShape 3"/>
            <p:cNvSpPr/>
            <p:nvPr/>
          </p:nvSpPr>
          <p:spPr>
            <a:xfrm>
              <a:off x="1378080" y="6148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grpSp>
        <p:nvGrpSpPr>
          <p:cNvPr id="7" name="组合 63"/>
          <p:cNvGrpSpPr/>
          <p:nvPr/>
        </p:nvGrpSpPr>
        <p:grpSpPr>
          <a:xfrm>
            <a:off x="0" y="922175"/>
            <a:ext cx="12190413" cy="45719"/>
            <a:chOff x="0" y="532828"/>
            <a:chExt cx="759125" cy="568897"/>
          </a:xfrm>
        </p:grpSpPr>
        <p:sp>
          <p:nvSpPr>
            <p:cNvPr id="8" name="矩形 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18415" y="1120789"/>
            <a:ext cx="1793562" cy="2372620"/>
            <a:chOff x="123751" y="3830134"/>
            <a:chExt cx="1793562" cy="237262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751" y="3830134"/>
              <a:ext cx="1793562" cy="20093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42499" y="5894977"/>
              <a:ext cx="1674813"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sz="1400" b="1" dirty="0">
                  <a:latin typeface="等线" panose="02010600030101010101" charset="-122"/>
                  <a:ea typeface="等线" panose="02010600030101010101" charset="-122"/>
                </a:rPr>
                <a:t>纹波电流试验电源</a:t>
              </a:r>
            </a:p>
          </p:txBody>
        </p:sp>
      </p:grpSp>
      <p:grpSp>
        <p:nvGrpSpPr>
          <p:cNvPr id="6" name="组合 5"/>
          <p:cNvGrpSpPr/>
          <p:nvPr/>
        </p:nvGrpSpPr>
        <p:grpSpPr>
          <a:xfrm>
            <a:off x="3702227" y="1388405"/>
            <a:ext cx="1464660" cy="2093831"/>
            <a:chOff x="3669168" y="4108923"/>
            <a:chExt cx="1464660" cy="2093831"/>
          </a:xfrm>
        </p:grpSpPr>
        <p:pic>
          <p:nvPicPr>
            <p:cNvPr id="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626" y="4108923"/>
              <a:ext cx="1061737" cy="145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669168" y="5894977"/>
              <a:ext cx="1464660"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sz="1400" b="1" dirty="0">
                  <a:latin typeface="等线" panose="02010600030101010101" charset="-122"/>
                  <a:ea typeface="等线" panose="02010600030101010101" charset="-122"/>
                </a:rPr>
                <a:t>高温高湿试验箱</a:t>
              </a:r>
            </a:p>
          </p:txBody>
        </p:sp>
      </p:grpSp>
      <p:grpSp>
        <p:nvGrpSpPr>
          <p:cNvPr id="13" name="组合 12"/>
          <p:cNvGrpSpPr/>
          <p:nvPr/>
        </p:nvGrpSpPr>
        <p:grpSpPr>
          <a:xfrm>
            <a:off x="3695236" y="3864780"/>
            <a:ext cx="1392652" cy="2338871"/>
            <a:chOff x="5021205" y="3864780"/>
            <a:chExt cx="1392652" cy="2338871"/>
          </a:xfrm>
        </p:grpSpPr>
        <p:pic>
          <p:nvPicPr>
            <p:cNvPr id="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020" y="3864780"/>
              <a:ext cx="876630" cy="19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26"/>
            <p:cNvSpPr/>
            <p:nvPr/>
          </p:nvSpPr>
          <p:spPr>
            <a:xfrm>
              <a:off x="5021205" y="5895874"/>
              <a:ext cx="1392652"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sz="1400" b="1" dirty="0">
                  <a:latin typeface="等线" panose="02010600030101010101" charset="-122"/>
                  <a:ea typeface="等线" panose="02010600030101010101" charset="-122"/>
                </a:rPr>
                <a:t> 直流试验电源</a:t>
              </a:r>
            </a:p>
          </p:txBody>
        </p:sp>
      </p:grpSp>
      <p:grpSp>
        <p:nvGrpSpPr>
          <p:cNvPr id="38" name="组合 37"/>
          <p:cNvGrpSpPr/>
          <p:nvPr/>
        </p:nvGrpSpPr>
        <p:grpSpPr>
          <a:xfrm>
            <a:off x="5977871" y="3864780"/>
            <a:ext cx="2452423" cy="2323653"/>
            <a:chOff x="6546908" y="3879998"/>
            <a:chExt cx="2452423" cy="2323653"/>
          </a:xfrm>
        </p:grpSpPr>
        <p:pic>
          <p:nvPicPr>
            <p:cNvPr id="2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6908" y="3879998"/>
              <a:ext cx="2452423" cy="19871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矩形 27"/>
            <p:cNvSpPr/>
            <p:nvPr/>
          </p:nvSpPr>
          <p:spPr>
            <a:xfrm>
              <a:off x="6994100" y="5895874"/>
              <a:ext cx="1430052"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sz="1400" b="1" dirty="0">
                  <a:latin typeface="等线" panose="02010600030101010101" charset="-122"/>
                  <a:ea typeface="等线" panose="02010600030101010101" charset="-122"/>
                </a:rPr>
                <a:t>交流试验电源</a:t>
              </a:r>
            </a:p>
          </p:txBody>
        </p:sp>
      </p:grpSp>
      <p:grpSp>
        <p:nvGrpSpPr>
          <p:cNvPr id="40" name="组合 39"/>
          <p:cNvGrpSpPr/>
          <p:nvPr/>
        </p:nvGrpSpPr>
        <p:grpSpPr>
          <a:xfrm>
            <a:off x="9217514" y="3460133"/>
            <a:ext cx="1830705" cy="2741310"/>
            <a:chOff x="9575899" y="3624816"/>
            <a:chExt cx="1830705" cy="2741310"/>
          </a:xfrm>
        </p:grpSpPr>
        <p:pic>
          <p:nvPicPr>
            <p:cNvPr id="2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899" y="3624816"/>
              <a:ext cx="1830705" cy="241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p:cNvSpPr/>
            <p:nvPr/>
          </p:nvSpPr>
          <p:spPr>
            <a:xfrm>
              <a:off x="9619257" y="6058349"/>
              <a:ext cx="1626998"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sz="1400" b="1" dirty="0">
                  <a:latin typeface="等线" panose="02010600030101010101" charset="-122"/>
                  <a:ea typeface="等线" panose="02010600030101010101" charset="-122"/>
                </a:rPr>
                <a:t>脉冲电流试验电源</a:t>
              </a:r>
            </a:p>
          </p:txBody>
        </p:sp>
      </p:grpSp>
      <p:grpSp>
        <p:nvGrpSpPr>
          <p:cNvPr id="25" name="组合 24"/>
          <p:cNvGrpSpPr/>
          <p:nvPr/>
        </p:nvGrpSpPr>
        <p:grpSpPr>
          <a:xfrm>
            <a:off x="6243528" y="1496231"/>
            <a:ext cx="1593615" cy="1980876"/>
            <a:chOff x="8359792" y="1577923"/>
            <a:chExt cx="1593615" cy="1980876"/>
          </a:xfrm>
        </p:grpSpPr>
        <p:pic>
          <p:nvPicPr>
            <p:cNvPr id="2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9792" y="1577923"/>
              <a:ext cx="1593615" cy="133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矩形 33"/>
            <p:cNvSpPr/>
            <p:nvPr/>
          </p:nvSpPr>
          <p:spPr>
            <a:xfrm>
              <a:off x="8571550" y="3251022"/>
              <a:ext cx="1334476"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sz="1400" b="1" dirty="0">
                  <a:latin typeface="等线" panose="02010600030101010101" charset="-122"/>
                  <a:ea typeface="等线" panose="02010600030101010101" charset="-122"/>
                </a:rPr>
                <a:t>程控式烘箱</a:t>
              </a:r>
            </a:p>
          </p:txBody>
        </p:sp>
      </p:grpSp>
      <p:grpSp>
        <p:nvGrpSpPr>
          <p:cNvPr id="39" name="组合 38"/>
          <p:cNvGrpSpPr/>
          <p:nvPr/>
        </p:nvGrpSpPr>
        <p:grpSpPr>
          <a:xfrm>
            <a:off x="9125542" y="1542070"/>
            <a:ext cx="1813026" cy="1920481"/>
            <a:chOff x="10141706" y="1512813"/>
            <a:chExt cx="1813026" cy="1920481"/>
          </a:xfrm>
        </p:grpSpPr>
        <p:pic>
          <p:nvPicPr>
            <p:cNvPr id="2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41706" y="1512813"/>
              <a:ext cx="1813026" cy="141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矩形 34"/>
            <p:cNvSpPr/>
            <p:nvPr/>
          </p:nvSpPr>
          <p:spPr>
            <a:xfrm>
              <a:off x="10416480" y="3125517"/>
              <a:ext cx="1400588"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sz="1400" b="1" dirty="0">
                  <a:latin typeface="等线" panose="02010600030101010101" charset="-122"/>
                  <a:ea typeface="等线" panose="02010600030101010101" charset="-122"/>
                </a:rPr>
                <a:t>盐雾试验箱</a:t>
              </a:r>
            </a:p>
          </p:txBody>
        </p:sp>
      </p:grpSp>
      <p:grpSp>
        <p:nvGrpSpPr>
          <p:cNvPr id="5" name="组合 4"/>
          <p:cNvGrpSpPr/>
          <p:nvPr/>
        </p:nvGrpSpPr>
        <p:grpSpPr>
          <a:xfrm>
            <a:off x="1143781" y="4005065"/>
            <a:ext cx="1405265" cy="2164646"/>
            <a:chOff x="2171952" y="4108923"/>
            <a:chExt cx="1283520" cy="2075209"/>
          </a:xfrm>
        </p:grpSpPr>
        <p:sp>
          <p:nvSpPr>
            <p:cNvPr id="15" name="矩形 14"/>
            <p:cNvSpPr/>
            <p:nvPr/>
          </p:nvSpPr>
          <p:spPr>
            <a:xfrm>
              <a:off x="2171952" y="5889071"/>
              <a:ext cx="1283520" cy="29506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sz="1400" b="1" dirty="0">
                  <a:latin typeface="等线" panose="02010600030101010101" charset="-122"/>
                  <a:ea typeface="等线" panose="02010600030101010101" charset="-122"/>
                </a:rPr>
                <a:t>   自愈试验台</a:t>
              </a:r>
            </a:p>
          </p:txBody>
        </p:sp>
        <p:pic>
          <p:nvPicPr>
            <p:cNvPr id="3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1952" y="4108923"/>
              <a:ext cx="1187744" cy="158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C:\Users\Administrator\Desktop\微信图片_201910111605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680" y="213052"/>
            <a:ext cx="655955" cy="567921"/>
          </a:xfrm>
          <a:prstGeom prst="rect">
            <a:avLst/>
          </a:prstGeom>
          <a:noFill/>
          <a:extLst>
            <a:ext uri="{909E8E84-426E-40DD-AFC4-6F175D3DCCD1}">
              <a14:hiddenFill xmlns:a14="http://schemas.microsoft.com/office/drawing/2010/main">
                <a:solidFill>
                  <a:srgbClr val="FFFFFF"/>
                </a:solidFill>
              </a14:hiddenFill>
            </a:ext>
          </a:extLst>
        </p:spPr>
      </p:pic>
      <p:sp>
        <p:nvSpPr>
          <p:cNvPr id="68" name="文本框 9"/>
          <p:cNvSpPr txBox="1"/>
          <p:nvPr/>
        </p:nvSpPr>
        <p:spPr>
          <a:xfrm>
            <a:off x="857885" y="1551940"/>
            <a:ext cx="10529570" cy="4544695"/>
          </a:xfrm>
          <a:prstGeom prst="rect">
            <a:avLst/>
          </a:prstGeom>
          <a:noFill/>
        </p:spPr>
        <p:txBody>
          <a:bodyPr wrap="square" rtlCol="0" anchor="t">
            <a:noAutofit/>
          </a:bodyPr>
          <a:lstStyle/>
          <a:p>
            <a:pPr>
              <a:lnSpc>
                <a:spcPct val="150000"/>
              </a:lnSpc>
            </a:pPr>
            <a:r>
              <a:rPr lang="zh-CN" b="1" spc="-1" dirty="0">
                <a:solidFill>
                  <a:srgbClr val="404040"/>
                </a:solidFill>
                <a:latin typeface="等线" panose="02010600030101010101" charset="-122"/>
                <a:ea typeface="等线" panose="02010600030101010101" charset="-122"/>
                <a:sym typeface="+mn-ea"/>
              </a:rPr>
              <a:t>员工总数：</a:t>
            </a:r>
            <a:r>
              <a:rPr lang="en-US" b="1" spc="-1" dirty="0">
                <a:solidFill>
                  <a:srgbClr val="404040"/>
                </a:solidFill>
                <a:latin typeface="等线" panose="02010600030101010101" charset="-122"/>
                <a:ea typeface="等线" panose="02010600030101010101" charset="-122"/>
                <a:sym typeface="+mn-ea"/>
              </a:rPr>
              <a:t>290</a:t>
            </a:r>
            <a:r>
              <a:rPr lang="zh-CN" b="1" spc="-1" dirty="0">
                <a:solidFill>
                  <a:srgbClr val="404040"/>
                </a:solidFill>
                <a:latin typeface="等线" panose="02010600030101010101" charset="-122"/>
                <a:ea typeface="等线" panose="02010600030101010101" charset="-122"/>
                <a:sym typeface="+mn-ea"/>
              </a:rPr>
              <a:t>人</a:t>
            </a:r>
            <a:r>
              <a:rPr lang="zh-CN" spc="-1" dirty="0">
                <a:solidFill>
                  <a:srgbClr val="404040"/>
                </a:solidFill>
                <a:latin typeface="等线" panose="02010600030101010101" charset="-122"/>
                <a:ea typeface="等线" panose="02010600030101010101" charset="-122"/>
                <a:sym typeface="+mn-ea"/>
              </a:rPr>
              <a:t>（截至</a:t>
            </a:r>
            <a:r>
              <a:rPr lang="en-US" spc="-1" dirty="0">
                <a:solidFill>
                  <a:srgbClr val="404040"/>
                </a:solidFill>
                <a:latin typeface="等线" panose="02010600030101010101" charset="-122"/>
                <a:ea typeface="等线" panose="02010600030101010101" charset="-122"/>
                <a:sym typeface="+mn-ea"/>
              </a:rPr>
              <a:t>2022</a:t>
            </a:r>
            <a:r>
              <a:rPr lang="zh-CN" spc="-1" dirty="0">
                <a:solidFill>
                  <a:srgbClr val="404040"/>
                </a:solidFill>
                <a:latin typeface="等线" panose="02010600030101010101" charset="-122"/>
                <a:ea typeface="等线" panose="02010600030101010101" charset="-122"/>
                <a:sym typeface="+mn-ea"/>
              </a:rPr>
              <a:t>年</a:t>
            </a:r>
            <a:r>
              <a:rPr lang="en-US" spc="-1" dirty="0">
                <a:solidFill>
                  <a:srgbClr val="404040"/>
                </a:solidFill>
                <a:latin typeface="等线" panose="02010600030101010101" charset="-122"/>
                <a:ea typeface="等线" panose="02010600030101010101" charset="-122"/>
                <a:sym typeface="+mn-ea"/>
              </a:rPr>
              <a:t>12</a:t>
            </a:r>
            <a:r>
              <a:rPr lang="zh-CN" spc="-1" dirty="0">
                <a:solidFill>
                  <a:srgbClr val="404040"/>
                </a:solidFill>
                <a:latin typeface="等线" panose="02010600030101010101" charset="-122"/>
                <a:ea typeface="等线" panose="02010600030101010101" charset="-122"/>
                <a:sym typeface="+mn-ea"/>
              </a:rPr>
              <a:t>月末）</a:t>
            </a:r>
            <a:endParaRPr lang="en-US" b="0" strike="noStrike" spc="-1" dirty="0">
              <a:latin typeface="Arial" panose="020B0604020202020204"/>
            </a:endParaRPr>
          </a:p>
          <a:p>
            <a:pPr>
              <a:lnSpc>
                <a:spcPct val="150000"/>
              </a:lnSpc>
            </a:pPr>
            <a:r>
              <a:rPr lang="zh-CN" b="1" spc="-1" dirty="0">
                <a:solidFill>
                  <a:srgbClr val="404040"/>
                </a:solidFill>
                <a:latin typeface="等线" panose="02010600030101010101" charset="-122"/>
                <a:ea typeface="等线" panose="02010600030101010101" charset="-122"/>
                <a:sym typeface="+mn-ea"/>
              </a:rPr>
              <a:t>其       中：营业团队 </a:t>
            </a:r>
            <a:r>
              <a:rPr lang="en-US" b="1" spc="-1" dirty="0">
                <a:solidFill>
                  <a:srgbClr val="404040"/>
                </a:solidFill>
                <a:latin typeface="等线" panose="02010600030101010101" charset="-122"/>
                <a:ea typeface="等线" panose="02010600030101010101" charset="-122"/>
                <a:sym typeface="+mn-ea"/>
              </a:rPr>
              <a:t>28</a:t>
            </a:r>
            <a:r>
              <a:rPr lang="zh-CN" b="1" spc="-1" dirty="0">
                <a:solidFill>
                  <a:srgbClr val="404040"/>
                </a:solidFill>
                <a:latin typeface="等线" panose="02010600030101010101" charset="-122"/>
                <a:ea typeface="等线" panose="02010600030101010101" charset="-122"/>
                <a:sym typeface="+mn-ea"/>
              </a:rPr>
              <a:t>人        研发工艺团队 </a:t>
            </a:r>
            <a:r>
              <a:rPr lang="en-US" b="1" spc="-1" dirty="0">
                <a:solidFill>
                  <a:srgbClr val="404040"/>
                </a:solidFill>
                <a:latin typeface="等线" panose="02010600030101010101" charset="-122"/>
                <a:ea typeface="等线" panose="02010600030101010101" charset="-122"/>
                <a:sym typeface="+mn-ea"/>
              </a:rPr>
              <a:t>24</a:t>
            </a:r>
            <a:r>
              <a:rPr lang="zh-CN" b="1" spc="-1" dirty="0">
                <a:solidFill>
                  <a:srgbClr val="404040"/>
                </a:solidFill>
                <a:latin typeface="等线" panose="02010600030101010101" charset="-122"/>
                <a:ea typeface="等线" panose="02010600030101010101" charset="-122"/>
                <a:sym typeface="+mn-ea"/>
              </a:rPr>
              <a:t>人</a:t>
            </a:r>
            <a:endParaRPr lang="en-US" b="0" strike="noStrike" spc="-1" dirty="0">
              <a:latin typeface="Arial" panose="020B0604020202020204"/>
            </a:endParaRPr>
          </a:p>
          <a:p>
            <a:pPr>
              <a:lnSpc>
                <a:spcPct val="150000"/>
              </a:lnSpc>
            </a:pPr>
            <a:r>
              <a:rPr lang="en-US" b="1" spc="-1" dirty="0">
                <a:solidFill>
                  <a:srgbClr val="404040"/>
                </a:solidFill>
                <a:latin typeface="等线" panose="02010600030101010101" charset="-122"/>
                <a:ea typeface="等线" panose="02010600030101010101" charset="-122"/>
                <a:sym typeface="+mn-ea"/>
              </a:rPr>
              <a:t>                  </a:t>
            </a:r>
            <a:r>
              <a:rPr lang="zh-CN" b="1" spc="-1" dirty="0">
                <a:solidFill>
                  <a:srgbClr val="404040"/>
                </a:solidFill>
                <a:latin typeface="等线" panose="02010600030101010101" charset="-122"/>
                <a:ea typeface="等线" panose="02010600030101010101" charset="-122"/>
                <a:sym typeface="+mn-ea"/>
              </a:rPr>
              <a:t>制造团队 </a:t>
            </a:r>
            <a:r>
              <a:rPr lang="en-US" b="1" spc="-1" dirty="0">
                <a:solidFill>
                  <a:srgbClr val="404040"/>
                </a:solidFill>
                <a:latin typeface="等线" panose="02010600030101010101" charset="-122"/>
                <a:ea typeface="等线" panose="02010600030101010101" charset="-122"/>
                <a:sym typeface="+mn-ea"/>
              </a:rPr>
              <a:t>175</a:t>
            </a:r>
            <a:r>
              <a:rPr lang="zh-CN" b="1" spc="-1" dirty="0">
                <a:solidFill>
                  <a:srgbClr val="404040"/>
                </a:solidFill>
                <a:latin typeface="等线" panose="02010600030101010101" charset="-122"/>
                <a:ea typeface="等线" panose="02010600030101010101" charset="-122"/>
                <a:sym typeface="+mn-ea"/>
              </a:rPr>
              <a:t>人     </a:t>
            </a:r>
            <a:r>
              <a:rPr lang="en-US" altLang="zh-CN" b="1" spc="-1" dirty="0">
                <a:solidFill>
                  <a:srgbClr val="404040"/>
                </a:solidFill>
                <a:latin typeface="等线" panose="02010600030101010101" charset="-122"/>
                <a:ea typeface="等线" panose="02010600030101010101" charset="-122"/>
                <a:sym typeface="+mn-ea"/>
              </a:rPr>
              <a:t>  </a:t>
            </a:r>
            <a:r>
              <a:rPr lang="zh-CN" b="1" spc="-1" dirty="0">
                <a:solidFill>
                  <a:srgbClr val="404040"/>
                </a:solidFill>
                <a:latin typeface="等线" panose="02010600030101010101" charset="-122"/>
                <a:ea typeface="等线" panose="02010600030101010101" charset="-122"/>
                <a:sym typeface="+mn-ea"/>
              </a:rPr>
              <a:t>品质团队 </a:t>
            </a:r>
            <a:r>
              <a:rPr lang="en-US" b="1" spc="-1" dirty="0">
                <a:solidFill>
                  <a:srgbClr val="404040"/>
                </a:solidFill>
                <a:latin typeface="等线" panose="02010600030101010101" charset="-122"/>
                <a:ea typeface="等线" panose="02010600030101010101" charset="-122"/>
                <a:sym typeface="+mn-ea"/>
              </a:rPr>
              <a:t>16</a:t>
            </a:r>
            <a:r>
              <a:rPr lang="zh-CN" b="1" spc="-1" dirty="0">
                <a:solidFill>
                  <a:srgbClr val="404040"/>
                </a:solidFill>
                <a:latin typeface="等线" panose="02010600030101010101" charset="-122"/>
                <a:ea typeface="等线" panose="02010600030101010101" charset="-122"/>
                <a:sym typeface="+mn-ea"/>
              </a:rPr>
              <a:t>人</a:t>
            </a:r>
          </a:p>
          <a:p>
            <a:pPr>
              <a:lnSpc>
                <a:spcPct val="150000"/>
              </a:lnSpc>
            </a:pPr>
            <a:endParaRPr lang="en-US" b="0" strike="noStrike" spc="-1" dirty="0">
              <a:latin typeface="Arial" panose="020B0604020202020204"/>
            </a:endParaRPr>
          </a:p>
          <a:p>
            <a:pPr>
              <a:lnSpc>
                <a:spcPct val="150000"/>
              </a:lnSpc>
            </a:pPr>
            <a:endParaRPr lang="en-US" altLang="zh-CN" sz="800"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endParaRPr>
          </a:p>
          <a:p>
            <a:pPr>
              <a:lnSpc>
                <a:spcPct val="150000"/>
              </a:lnSpc>
            </a:pP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知识产权：拥有发明、实用新型专利</a:t>
            </a: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40</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余项</a:t>
            </a:r>
            <a:endPar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endParaRPr>
          </a:p>
          <a:p>
            <a:pPr>
              <a:lnSpc>
                <a:spcPct val="150000"/>
              </a:lnSpc>
            </a:pP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                  </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参与</a:t>
            </a: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10</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部国家和行业标准的起草编制</a:t>
            </a:r>
          </a:p>
          <a:p>
            <a:pPr>
              <a:lnSpc>
                <a:spcPct val="150000"/>
              </a:lnSpc>
            </a:pPr>
            <a:endPar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endParaRPr>
          </a:p>
          <a:p>
            <a:pPr>
              <a:lnSpc>
                <a:spcPct val="150000"/>
              </a:lnSpc>
            </a:pP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资质证书：拥有</a:t>
            </a: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ISO9001</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质量体系、</a:t>
            </a: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ISO14001</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环境体系、</a:t>
            </a: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ISO45001</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职业安全健康体系、</a:t>
            </a:r>
            <a:endPar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endParaRPr>
          </a:p>
          <a:p>
            <a:pPr>
              <a:lnSpc>
                <a:spcPct val="150000"/>
              </a:lnSpc>
            </a:pP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                  IATF16949</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汽车行业质量体系等四体系认证证书</a:t>
            </a:r>
            <a:endPar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endParaRPr>
          </a:p>
          <a:p>
            <a:pPr>
              <a:lnSpc>
                <a:spcPct val="150000"/>
              </a:lnSpc>
            </a:pPr>
            <a:r>
              <a:rPr lang="en-US" altLang="zh-CN"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                  </a:t>
            </a:r>
            <a:r>
              <a:rPr lang="zh-CN" altLang="en-US" b="1"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sym typeface="+mn-ea"/>
              </a:rPr>
              <a:t>国家高新技术企业、江苏省专精特新企业、南京航空航天学院无锡研究院新能源研究中心</a:t>
            </a:r>
            <a:endParaRPr lang="en-US" altLang="zh-CN" b="1" dirty="0">
              <a:solidFill>
                <a:schemeClr val="tx1">
                  <a:lumMod val="75000"/>
                  <a:lumOff val="25000"/>
                </a:schemeClr>
              </a:solidFill>
              <a:latin typeface="等线" panose="02010600030101010101" charset="-122"/>
              <a:ea typeface="等线" panose="02010600030101010101" charset="-122"/>
              <a:cs typeface="微软雅黑" panose="020B0503020204020204" pitchFamily="34" charset="-122"/>
              <a:sym typeface="+mn-ea"/>
            </a:endParaRPr>
          </a:p>
        </p:txBody>
      </p:sp>
      <p:grpSp>
        <p:nvGrpSpPr>
          <p:cNvPr id="69" name="组合 68"/>
          <p:cNvGrpSpPr/>
          <p:nvPr/>
        </p:nvGrpSpPr>
        <p:grpSpPr>
          <a:xfrm rot="16200000">
            <a:off x="7141730" y="1754621"/>
            <a:ext cx="6804891" cy="3295647"/>
            <a:chOff x="-511095" y="1340757"/>
            <a:chExt cx="9354847" cy="6081488"/>
          </a:xfrm>
        </p:grpSpPr>
        <p:grpSp>
          <p:nvGrpSpPr>
            <p:cNvPr id="70" name="组合 69"/>
            <p:cNvGrpSpPr/>
            <p:nvPr/>
          </p:nvGrpSpPr>
          <p:grpSpPr>
            <a:xfrm rot="16200000">
              <a:off x="1051830" y="117477"/>
              <a:ext cx="6081488" cy="8528047"/>
              <a:chOff x="602948" y="-835023"/>
              <a:chExt cx="6081488" cy="8528047"/>
            </a:xfrm>
          </p:grpSpPr>
          <p:sp>
            <p:nvSpPr>
              <p:cNvPr id="73" name="平行四边形 72"/>
              <p:cNvSpPr/>
              <p:nvPr/>
            </p:nvSpPr>
            <p:spPr>
              <a:xfrm flipH="1">
                <a:off x="617462" y="-835023"/>
                <a:ext cx="3040744" cy="2133600"/>
              </a:xfrm>
              <a:prstGeom prst="parallelogram">
                <a:avLst>
                  <a:gd name="adj" fmla="val 99910"/>
                </a:avLst>
              </a:prstGeom>
              <a:gradFill>
                <a:gsLst>
                  <a:gs pos="100000">
                    <a:srgbClr val="1262A4"/>
                  </a:gs>
                  <a:gs pos="0">
                    <a:srgbClr val="1262A4">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平行四边形 73"/>
              <p:cNvSpPr/>
              <p:nvPr/>
            </p:nvSpPr>
            <p:spPr>
              <a:xfrm flipH="1">
                <a:off x="3643692" y="1298577"/>
                <a:ext cx="3040744" cy="2133600"/>
              </a:xfrm>
              <a:prstGeom prst="parallelogram">
                <a:avLst>
                  <a:gd name="adj" fmla="val 99910"/>
                </a:avLst>
              </a:prstGeom>
              <a:gradFill>
                <a:gsLst>
                  <a:gs pos="54000">
                    <a:srgbClr val="1F295A">
                      <a:alpha val="97000"/>
                    </a:srgbClr>
                  </a:gs>
                  <a:gs pos="100000">
                    <a:srgbClr val="1F295A"/>
                  </a:gs>
                  <a:gs pos="0">
                    <a:srgbClr val="1F295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平行四边形 74"/>
              <p:cNvSpPr/>
              <p:nvPr/>
            </p:nvSpPr>
            <p:spPr>
              <a:xfrm flipH="1" flipV="1">
                <a:off x="602948" y="5559424"/>
                <a:ext cx="3040744" cy="2133600"/>
              </a:xfrm>
              <a:prstGeom prst="parallelogram">
                <a:avLst>
                  <a:gd name="adj" fmla="val 99910"/>
                </a:avLst>
              </a:prstGeom>
              <a:gradFill>
                <a:gsLst>
                  <a:gs pos="100000">
                    <a:srgbClr val="1262A4"/>
                  </a:gs>
                  <a:gs pos="0">
                    <a:srgbClr val="1262A4">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平行四边形 75"/>
              <p:cNvSpPr/>
              <p:nvPr/>
            </p:nvSpPr>
            <p:spPr>
              <a:xfrm flipH="1" flipV="1">
                <a:off x="3629178" y="3425824"/>
                <a:ext cx="3040744" cy="2133600"/>
              </a:xfrm>
              <a:prstGeom prst="parallelogram">
                <a:avLst>
                  <a:gd name="adj" fmla="val 99910"/>
                </a:avLst>
              </a:prstGeom>
              <a:gradFill>
                <a:gsLst>
                  <a:gs pos="54000">
                    <a:srgbClr val="1F295A">
                      <a:alpha val="97000"/>
                    </a:srgbClr>
                  </a:gs>
                  <a:gs pos="100000">
                    <a:srgbClr val="1F295A"/>
                  </a:gs>
                  <a:gs pos="0">
                    <a:srgbClr val="1F295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平行四边形 70"/>
            <p:cNvSpPr/>
            <p:nvPr/>
          </p:nvSpPr>
          <p:spPr>
            <a:xfrm rot="16200000" flipH="1">
              <a:off x="-964667" y="3483016"/>
              <a:ext cx="3040744" cy="2133600"/>
            </a:xfrm>
            <a:prstGeom prst="parallelogram">
              <a:avLst>
                <a:gd name="adj" fmla="val 99910"/>
              </a:avLst>
            </a:prstGeom>
            <a:gradFill>
              <a:gsLst>
                <a:gs pos="100000">
                  <a:srgbClr val="1262A4">
                    <a:alpha val="66000"/>
                  </a:srgbClr>
                </a:gs>
                <a:gs pos="0">
                  <a:srgbClr val="1262A4">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平行四边形 71"/>
            <p:cNvSpPr/>
            <p:nvPr/>
          </p:nvSpPr>
          <p:spPr>
            <a:xfrm rot="16200000" flipH="1" flipV="1">
              <a:off x="6256580" y="3483016"/>
              <a:ext cx="3040744" cy="2133600"/>
            </a:xfrm>
            <a:prstGeom prst="parallelogram">
              <a:avLst>
                <a:gd name="adj" fmla="val 99910"/>
              </a:avLst>
            </a:prstGeom>
            <a:gradFill>
              <a:gsLst>
                <a:gs pos="100000">
                  <a:srgbClr val="1F295A">
                    <a:alpha val="46000"/>
                  </a:srgbClr>
                </a:gs>
                <a:gs pos="0">
                  <a:srgbClr val="1F295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1216660" y="235402"/>
            <a:ext cx="6191250" cy="523220"/>
          </a:xfrm>
          <a:prstGeom prst="rect">
            <a:avLst/>
          </a:prstGeom>
          <a:noFill/>
        </p:spPr>
        <p:txBody>
          <a:bodyPr wrap="square">
            <a:spAutoFit/>
          </a:bodyPr>
          <a:lstStyle/>
          <a:p>
            <a:r>
              <a:rPr lang="zh-CN" altLang="en-US" sz="2800" b="1" dirty="0">
                <a:solidFill>
                  <a:schemeClr val="tx1">
                    <a:lumMod val="75000"/>
                    <a:lumOff val="25000"/>
                  </a:schemeClr>
                </a:solidFill>
                <a:latin typeface="等线" panose="02010600030101010101" charset="-122"/>
                <a:ea typeface="等线" panose="02010600030101010101" charset="-122"/>
                <a:sym typeface="+mn-ea"/>
              </a:rPr>
              <a:t>公司基础信息</a:t>
            </a:r>
            <a:endParaRPr lang="zh-CN" altLang="en-US" sz="2800" dirty="0"/>
          </a:p>
        </p:txBody>
      </p:sp>
      <p:pic>
        <p:nvPicPr>
          <p:cNvPr id="22" name="Picture 2"/>
          <p:cNvPicPr>
            <a:picLocks noChangeAspect="1" noChangeArrowheads="1"/>
          </p:cNvPicPr>
          <p:nvPr/>
        </p:nvPicPr>
        <p:blipFill>
          <a:blip r:embed="rId3" cstate="print"/>
          <a:srcRect/>
          <a:stretch>
            <a:fillRect/>
          </a:stretch>
        </p:blipFill>
        <p:spPr bwMode="auto">
          <a:xfrm>
            <a:off x="9511846" y="1664632"/>
            <a:ext cx="1081818" cy="919820"/>
          </a:xfrm>
          <a:prstGeom prst="rect">
            <a:avLst/>
          </a:prstGeom>
          <a:noFill/>
          <a:ln w="9525">
            <a:noFill/>
            <a:miter lim="800000"/>
            <a:headEnd/>
            <a:tailEnd/>
          </a:ln>
          <a:effectLst/>
        </p:spPr>
      </p:pic>
      <p:pic>
        <p:nvPicPr>
          <p:cNvPr id="24" name="Picture 2"/>
          <p:cNvPicPr>
            <a:picLocks noChangeAspect="1" noChangeArrowheads="1"/>
          </p:cNvPicPr>
          <p:nvPr/>
        </p:nvPicPr>
        <p:blipFill>
          <a:blip r:embed="rId4" cstate="print"/>
          <a:srcRect/>
          <a:stretch>
            <a:fillRect/>
          </a:stretch>
        </p:blipFill>
        <p:spPr bwMode="auto">
          <a:xfrm>
            <a:off x="9527680" y="2698707"/>
            <a:ext cx="1050203" cy="919820"/>
          </a:xfrm>
          <a:prstGeom prst="rect">
            <a:avLst/>
          </a:prstGeom>
          <a:noFill/>
          <a:ln w="9525">
            <a:noFill/>
            <a:miter lim="800000"/>
            <a:headEnd/>
            <a:tailEnd/>
          </a:ln>
          <a:effectLst/>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033" y="2698707"/>
            <a:ext cx="1090556" cy="920300"/>
          </a:xfrm>
          <a:prstGeom prst="rect">
            <a:avLst/>
          </a:prstGeom>
        </p:spPr>
      </p:pic>
      <p:pic>
        <p:nvPicPr>
          <p:cNvPr id="6" name="图片 5"/>
          <p:cNvPicPr>
            <a:picLocks noChangeAspect="1"/>
          </p:cNvPicPr>
          <p:nvPr/>
        </p:nvPicPr>
        <p:blipFill>
          <a:blip r:embed="rId6"/>
          <a:stretch>
            <a:fillRect/>
          </a:stretch>
        </p:blipFill>
        <p:spPr>
          <a:xfrm>
            <a:off x="8304459" y="1664152"/>
            <a:ext cx="1106130" cy="920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000" fill="hold">
                                          <p:stCondLst>
                                            <p:cond delay="0"/>
                                          </p:stCondLst>
                                        </p:cTn>
                                        <p:tgtEl>
                                          <p:spTgt spid="69"/>
                                        </p:tgtEl>
                                        <p:attrNameLst>
                                          <p:attrName>style.visibility</p:attrName>
                                        </p:attrNameLst>
                                      </p:cBhvr>
                                      <p:to>
                                        <p:strVal val="visible"/>
                                      </p:to>
                                    </p:set>
                                    <p:anim calcmode="lin" valueType="num">
                                      <p:cBhvr additive="base">
                                        <p:cTn id="7" dur="1000" fill="hold"/>
                                        <p:tgtEl>
                                          <p:spTgt spid="69"/>
                                        </p:tgtEl>
                                        <p:attrNameLst>
                                          <p:attrName>ppt_x</p:attrName>
                                        </p:attrNameLst>
                                      </p:cBhvr>
                                      <p:tavLst>
                                        <p:tav tm="0">
                                          <p:val>
                                            <p:strVal val="1+#ppt_w/2"/>
                                          </p:val>
                                        </p:tav>
                                        <p:tav tm="100000">
                                          <p:val>
                                            <p:strVal val="#ppt_x"/>
                                          </p:val>
                                        </p:tav>
                                      </p:tavLst>
                                    </p:anim>
                                    <p:anim calcmode="lin" valueType="num">
                                      <p:cBhvr additive="base">
                                        <p:cTn id="8" dur="1000" fill="hold"/>
                                        <p:tgtEl>
                                          <p:spTgt spid="69"/>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0"/>
                                  </p:stCondLst>
                                  <p:childTnLst>
                                    <p:set>
                                      <p:cBhvr>
                                        <p:cTn id="10" dur="1000" fill="hold">
                                          <p:stCondLst>
                                            <p:cond delay="0"/>
                                          </p:stCondLst>
                                        </p:cTn>
                                        <p:tgtEl>
                                          <p:spTgt spid="68"/>
                                        </p:tgtEl>
                                        <p:attrNameLst>
                                          <p:attrName>style.visibility</p:attrName>
                                        </p:attrNameLst>
                                      </p:cBhvr>
                                      <p:to>
                                        <p:strVal val="visible"/>
                                      </p:to>
                                    </p:set>
                                    <p:anim calcmode="lin" valueType="num">
                                      <p:cBhvr additive="base">
                                        <p:cTn id="11" dur="1000"/>
                                        <p:tgtEl>
                                          <p:spTgt spid="68"/>
                                        </p:tgtEl>
                                        <p:attrNameLst>
                                          <p:attrName>ppt_y</p:attrName>
                                        </p:attrNameLst>
                                      </p:cBhvr>
                                      <p:tavLst>
                                        <p:tav tm="0">
                                          <p:val>
                                            <p:strVal val="#ppt_y+#ppt_h*1.125000"/>
                                          </p:val>
                                        </p:tav>
                                        <p:tav tm="100000">
                                          <p:val>
                                            <p:strVal val="#ppt_y"/>
                                          </p:val>
                                        </p:tav>
                                      </p:tavLst>
                                    </p:anim>
                                    <p:animEffect transition="in" filter="wipe(up)">
                                      <p:cBhvr>
                                        <p:cTn id="12"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grpSp>
        <p:nvGrpSpPr>
          <p:cNvPr id="566" name="Group 1"/>
          <p:cNvGrpSpPr/>
          <p:nvPr/>
        </p:nvGrpSpPr>
        <p:grpSpPr>
          <a:xfrm>
            <a:off x="1199456" y="213120"/>
            <a:ext cx="1617535" cy="708083"/>
            <a:chOff x="1199456" y="213120"/>
            <a:chExt cx="1617535" cy="708083"/>
          </a:xfrm>
        </p:grpSpPr>
        <p:sp>
          <p:nvSpPr>
            <p:cNvPr id="567" name="CustomShape 2"/>
            <p:cNvSpPr/>
            <p:nvPr/>
          </p:nvSpPr>
          <p:spPr>
            <a:xfrm>
              <a:off x="1199456" y="213120"/>
              <a:ext cx="1617535"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altLang="en-US" sz="2800" b="1" spc="-1" dirty="0">
                  <a:latin typeface="等线" panose="02010600030101010101" charset="-122"/>
                  <a:ea typeface="等线" panose="02010600030101010101" charset="-122"/>
                </a:rPr>
                <a:t>检测</a:t>
              </a:r>
              <a:r>
                <a:rPr lang="zh-CN" altLang="en-US" sz="2800" b="1" strike="noStrike" spc="-1" dirty="0">
                  <a:latin typeface="等线" panose="02010600030101010101" charset="-122"/>
                  <a:ea typeface="等线" panose="02010600030101010101" charset="-122"/>
                </a:rPr>
                <a:t>设备</a:t>
              </a:r>
              <a:endParaRPr lang="en-US" sz="2800" b="1" strike="noStrike" spc="-1" dirty="0">
                <a:latin typeface="等线" panose="02010600030101010101" charset="-122"/>
                <a:ea typeface="等线" panose="02010600030101010101" charset="-122"/>
              </a:endParaRPr>
            </a:p>
          </p:txBody>
        </p:sp>
        <p:sp>
          <p:nvSpPr>
            <p:cNvPr id="568" name="CustomShape 3"/>
            <p:cNvSpPr/>
            <p:nvPr/>
          </p:nvSpPr>
          <p:spPr>
            <a:xfrm>
              <a:off x="1378080" y="6148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grpSp>
        <p:nvGrpSpPr>
          <p:cNvPr id="7" name="组合 63"/>
          <p:cNvGrpSpPr/>
          <p:nvPr/>
        </p:nvGrpSpPr>
        <p:grpSpPr>
          <a:xfrm>
            <a:off x="0" y="922175"/>
            <a:ext cx="12190413" cy="45719"/>
            <a:chOff x="0" y="532828"/>
            <a:chExt cx="759125" cy="568897"/>
          </a:xfrm>
        </p:grpSpPr>
        <p:sp>
          <p:nvSpPr>
            <p:cNvPr id="8" name="矩形 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921" y="4047158"/>
            <a:ext cx="2193074" cy="1054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矩形 29"/>
          <p:cNvSpPr/>
          <p:nvPr/>
        </p:nvSpPr>
        <p:spPr>
          <a:xfrm>
            <a:off x="5303912" y="5794514"/>
            <a:ext cx="2288533"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b="1" dirty="0">
                <a:latin typeface="等线" panose="02010600030101010101" charset="-122"/>
                <a:ea typeface="等线" panose="02010600030101010101" charset="-122"/>
              </a:rPr>
              <a:t>高频元件分析仪</a:t>
            </a:r>
          </a:p>
        </p:txBody>
      </p:sp>
      <p:grpSp>
        <p:nvGrpSpPr>
          <p:cNvPr id="3" name="组合 2"/>
          <p:cNvGrpSpPr/>
          <p:nvPr/>
        </p:nvGrpSpPr>
        <p:grpSpPr>
          <a:xfrm>
            <a:off x="5471080" y="1469541"/>
            <a:ext cx="2036051" cy="2036957"/>
            <a:chOff x="4167723" y="2445754"/>
            <a:chExt cx="1834958" cy="1835774"/>
          </a:xfrm>
        </p:grpSpPr>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800" y="2445754"/>
              <a:ext cx="1706881" cy="701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矩形 31"/>
            <p:cNvSpPr/>
            <p:nvPr/>
          </p:nvSpPr>
          <p:spPr>
            <a:xfrm>
              <a:off x="4167723" y="3948674"/>
              <a:ext cx="1826574" cy="3328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b="1" dirty="0">
                  <a:latin typeface="等线" panose="02010600030101010101" charset="-122"/>
                  <a:ea typeface="等线" panose="02010600030101010101" charset="-122"/>
                </a:rPr>
                <a:t>绝缘电阻测试仪</a:t>
              </a:r>
            </a:p>
          </p:txBody>
        </p:sp>
      </p:grpSp>
      <p:grpSp>
        <p:nvGrpSpPr>
          <p:cNvPr id="2" name="组合 1"/>
          <p:cNvGrpSpPr/>
          <p:nvPr/>
        </p:nvGrpSpPr>
        <p:grpSpPr>
          <a:xfrm>
            <a:off x="8959062" y="1558974"/>
            <a:ext cx="2013340" cy="1969198"/>
            <a:chOff x="6261514" y="2577688"/>
            <a:chExt cx="1725308" cy="1687481"/>
          </a:xfrm>
        </p:grpSpPr>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514" y="2577688"/>
              <a:ext cx="1725308" cy="826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矩形 32"/>
            <p:cNvSpPr/>
            <p:nvPr/>
          </p:nvSpPr>
          <p:spPr>
            <a:xfrm>
              <a:off x="6278329" y="3948674"/>
              <a:ext cx="1543062" cy="31649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b="1" dirty="0">
                  <a:latin typeface="等线" panose="02010600030101010101" charset="-122"/>
                  <a:ea typeface="等线" panose="02010600030101010101" charset="-122"/>
                </a:rPr>
                <a:t>LCR</a:t>
              </a:r>
              <a:r>
                <a:rPr lang="zh-CN" altLang="en-US" b="1" dirty="0">
                  <a:latin typeface="等线" panose="02010600030101010101" charset="-122"/>
                  <a:ea typeface="等线" panose="02010600030101010101" charset="-122"/>
                </a:rPr>
                <a:t>数字电桥</a:t>
              </a:r>
            </a:p>
          </p:txBody>
        </p:sp>
      </p:grpSp>
      <p:grpSp>
        <p:nvGrpSpPr>
          <p:cNvPr id="39" name="组合 38"/>
          <p:cNvGrpSpPr/>
          <p:nvPr/>
        </p:nvGrpSpPr>
        <p:grpSpPr>
          <a:xfrm>
            <a:off x="8382998" y="3872551"/>
            <a:ext cx="2823047" cy="2427963"/>
            <a:chOff x="97113" y="1458413"/>
            <a:chExt cx="2500013" cy="2029914"/>
          </a:xfrm>
        </p:grpSpPr>
        <p:pic>
          <p:nvPicPr>
            <p:cNvPr id="4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3" y="1458413"/>
              <a:ext cx="2500013" cy="1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矩形 40"/>
            <p:cNvSpPr/>
            <p:nvPr/>
          </p:nvSpPr>
          <p:spPr>
            <a:xfrm>
              <a:off x="242500" y="3179545"/>
              <a:ext cx="1852420" cy="3087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b="1" dirty="0">
                  <a:latin typeface="等线" panose="02010600030101010101" charset="-122"/>
                  <a:ea typeface="等线" panose="02010600030101010101" charset="-122"/>
                </a:rPr>
                <a:t>局部放电测量仪</a:t>
              </a:r>
            </a:p>
          </p:txBody>
        </p:sp>
      </p:grpSp>
      <p:pic>
        <p:nvPicPr>
          <p:cNvPr id="23" name="图片 22"/>
          <p:cNvPicPr>
            <a:picLocks noChangeAspect="1"/>
          </p:cNvPicPr>
          <p:nvPr/>
        </p:nvPicPr>
        <p:blipFill>
          <a:blip r:embed="rId7">
            <a:extLst>
              <a:ext uri="{28A0092B-C50C-407E-A947-70E740481C1C}">
                <a14:useLocalDpi xmlns:a14="http://schemas.microsoft.com/office/drawing/2010/main" val="0"/>
              </a:ext>
            </a:extLst>
          </a:blip>
          <a:srcRect l="20198" t="2895" r="8940" b="7716"/>
          <a:stretch>
            <a:fillRect/>
          </a:stretch>
        </p:blipFill>
        <p:spPr bwMode="auto">
          <a:xfrm>
            <a:off x="1343472" y="1307240"/>
            <a:ext cx="2779379" cy="379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1547205" y="5476576"/>
            <a:ext cx="2288533"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zh-CN" altLang="en-US" b="1" dirty="0">
                <a:latin typeface="等线" panose="02010600030101010101" charset="-122"/>
                <a:ea typeface="等线" panose="02010600030101010101" charset="-122"/>
              </a:rPr>
              <a:t>高精度影像测量仪</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618" name="Picture 6" descr="C:\Users\Administrator\Desktop\微信图片_20191011160514.png"/>
          <p:cNvPicPr/>
          <p:nvPr/>
        </p:nvPicPr>
        <p:blipFill>
          <a:blip r:embed="rId3"/>
          <a:stretch>
            <a:fillRect/>
          </a:stretch>
        </p:blipFill>
        <p:spPr>
          <a:xfrm>
            <a:off x="360720" y="213120"/>
            <a:ext cx="655560" cy="567720"/>
          </a:xfrm>
          <a:prstGeom prst="rect">
            <a:avLst/>
          </a:prstGeom>
          <a:ln w="0">
            <a:noFill/>
          </a:ln>
        </p:spPr>
      </p:pic>
      <p:grpSp>
        <p:nvGrpSpPr>
          <p:cNvPr id="619" name="Group 1"/>
          <p:cNvGrpSpPr/>
          <p:nvPr/>
        </p:nvGrpSpPr>
        <p:grpSpPr>
          <a:xfrm>
            <a:off x="1204185" y="243059"/>
            <a:ext cx="1617535" cy="678144"/>
            <a:chOff x="1204185" y="243059"/>
            <a:chExt cx="1617535" cy="678144"/>
          </a:xfrm>
        </p:grpSpPr>
        <p:sp>
          <p:nvSpPr>
            <p:cNvPr id="620" name="CustomShape 2"/>
            <p:cNvSpPr/>
            <p:nvPr/>
          </p:nvSpPr>
          <p:spPr>
            <a:xfrm>
              <a:off x="1204185" y="243059"/>
              <a:ext cx="1617535"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sz="2800" b="1" strike="noStrike" spc="-1" dirty="0">
                  <a:solidFill>
                    <a:srgbClr val="222932"/>
                  </a:solidFill>
                  <a:latin typeface="等线" panose="02010600030101010101" charset="-122"/>
                  <a:ea typeface="等线" panose="02010600030101010101" charset="-122"/>
                </a:rPr>
                <a:t>品质保证</a:t>
              </a:r>
              <a:endParaRPr lang="en-US" sz="2800" b="0" strike="noStrike" spc="-1" dirty="0">
                <a:latin typeface="等线" panose="02010600030101010101" charset="-122"/>
                <a:ea typeface="等线" panose="02010600030101010101" charset="-122"/>
              </a:endParaRPr>
            </a:p>
          </p:txBody>
        </p:sp>
        <p:sp>
          <p:nvSpPr>
            <p:cNvPr id="621" name="CustomShape 3"/>
            <p:cNvSpPr/>
            <p:nvPr/>
          </p:nvSpPr>
          <p:spPr>
            <a:xfrm>
              <a:off x="1362240" y="6148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pic>
        <p:nvPicPr>
          <p:cNvPr id="66" name="图片 65"/>
          <p:cNvPicPr>
            <a:picLocks noChangeAspect="1"/>
          </p:cNvPicPr>
          <p:nvPr/>
        </p:nvPicPr>
        <p:blipFill>
          <a:blip r:embed="rId4" cstate="print"/>
          <a:stretch>
            <a:fillRect/>
          </a:stretch>
        </p:blipFill>
        <p:spPr>
          <a:xfrm>
            <a:off x="362574" y="4065658"/>
            <a:ext cx="5569491" cy="2376264"/>
          </a:xfrm>
          <a:prstGeom prst="rect">
            <a:avLst/>
          </a:prstGeom>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586" y="366196"/>
            <a:ext cx="6650635" cy="2982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7790" y="2042255"/>
            <a:ext cx="6629600" cy="322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904" y="3719213"/>
            <a:ext cx="6745359" cy="268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CustomShape 2"/>
          <p:cNvSpPr/>
          <p:nvPr/>
        </p:nvSpPr>
        <p:spPr>
          <a:xfrm>
            <a:off x="2482765" y="6270186"/>
            <a:ext cx="1207680"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r>
              <a:rPr lang="zh-CN" altLang="en-US" sz="1600" b="1" dirty="0">
                <a:solidFill>
                  <a:srgbClr val="FF6600"/>
                </a:solidFill>
                <a:latin typeface="微软雅黑" panose="020B0503020204020204" pitchFamily="34" charset="-122"/>
                <a:ea typeface="微软雅黑" panose="020B0503020204020204" pitchFamily="34" charset="-122"/>
              </a:rPr>
              <a:t>追溯性管理</a:t>
            </a:r>
          </a:p>
        </p:txBody>
      </p:sp>
      <p:sp>
        <p:nvSpPr>
          <p:cNvPr id="12" name="TextBox 1"/>
          <p:cNvSpPr txBox="1"/>
          <p:nvPr/>
        </p:nvSpPr>
        <p:spPr>
          <a:xfrm>
            <a:off x="1347120" y="1120245"/>
            <a:ext cx="1135645" cy="307777"/>
          </a:xfrm>
          <a:prstGeom prst="rect">
            <a:avLst/>
          </a:prstGeom>
          <a:solidFill>
            <a:srgbClr val="00B0F0"/>
          </a:solidFill>
        </p:spPr>
        <p:txBody>
          <a:bodyPr wrap="square" rtlCol="0">
            <a:spAutoFit/>
          </a:bodyPr>
          <a:lstStyle/>
          <a:p>
            <a:pPr algn="ctr"/>
            <a:r>
              <a:rPr lang="zh-CN" altLang="en-US" sz="1400" b="1" dirty="0">
                <a:latin typeface="等线" panose="02010600030101010101" charset="-122"/>
                <a:ea typeface="等线" panose="02010600030101010101" charset="-122"/>
              </a:rPr>
              <a:t>工业级</a:t>
            </a:r>
          </a:p>
        </p:txBody>
      </p:sp>
      <p:sp>
        <p:nvSpPr>
          <p:cNvPr id="13" name="TextBox 12"/>
          <p:cNvSpPr txBox="1"/>
          <p:nvPr/>
        </p:nvSpPr>
        <p:spPr>
          <a:xfrm>
            <a:off x="3147320" y="1120834"/>
            <a:ext cx="1135645" cy="307777"/>
          </a:xfrm>
          <a:prstGeom prst="rect">
            <a:avLst/>
          </a:prstGeom>
          <a:solidFill>
            <a:srgbClr val="00B0F0"/>
          </a:solidFill>
        </p:spPr>
        <p:txBody>
          <a:bodyPr wrap="square" rtlCol="0">
            <a:spAutoFit/>
          </a:bodyPr>
          <a:lstStyle/>
          <a:p>
            <a:pPr algn="ctr"/>
            <a:r>
              <a:rPr lang="zh-CN" altLang="en-US" sz="1400" b="1" dirty="0">
                <a:latin typeface="等线" panose="02010600030101010101" charset="-122"/>
                <a:ea typeface="等线" panose="02010600030101010101" charset="-122"/>
              </a:rPr>
              <a:t>车规级</a:t>
            </a:r>
          </a:p>
        </p:txBody>
      </p:sp>
      <p:sp>
        <p:nvSpPr>
          <p:cNvPr id="14" name="TextBox 13"/>
          <p:cNvSpPr txBox="1"/>
          <p:nvPr/>
        </p:nvSpPr>
        <p:spPr>
          <a:xfrm>
            <a:off x="1169675" y="1493112"/>
            <a:ext cx="1490534" cy="738664"/>
          </a:xfrm>
          <a:prstGeom prst="rect">
            <a:avLst/>
          </a:prstGeom>
          <a:solidFill>
            <a:schemeClr val="accent2">
              <a:lumMod val="20000"/>
              <a:lumOff val="80000"/>
            </a:schemeClr>
          </a:solidFill>
        </p:spPr>
        <p:txBody>
          <a:bodyPr wrap="square" rtlCol="0">
            <a:spAutoFit/>
          </a:bodyPr>
          <a:lstStyle/>
          <a:p>
            <a:r>
              <a:rPr lang="zh-CN" altLang="en-US" sz="1400" b="1" dirty="0">
                <a:latin typeface="等线" panose="02010600030101010101" charset="-122"/>
                <a:ea typeface="等线" panose="02010600030101010101" charset="-122"/>
              </a:rPr>
              <a:t>标准：</a:t>
            </a:r>
            <a:endParaRPr lang="en-US" altLang="zh-CN" sz="1400" b="1" dirty="0">
              <a:latin typeface="等线" panose="02010600030101010101" charset="-122"/>
              <a:ea typeface="等线" panose="02010600030101010101" charset="-122"/>
            </a:endParaRPr>
          </a:p>
          <a:p>
            <a:r>
              <a:rPr lang="en-US" altLang="zh-CN" sz="1400" b="1" dirty="0">
                <a:latin typeface="等线" panose="02010600030101010101" charset="-122"/>
                <a:ea typeface="等线" panose="02010600030101010101" charset="-122"/>
              </a:rPr>
              <a:t>IEC 384-14</a:t>
            </a:r>
          </a:p>
          <a:p>
            <a:r>
              <a:rPr lang="en-US" altLang="zh-CN" sz="1400" b="1" dirty="0">
                <a:latin typeface="等线" panose="02010600030101010101" charset="-122"/>
                <a:ea typeface="等线" panose="02010600030101010101" charset="-122"/>
              </a:rPr>
              <a:t>IEC 61071</a:t>
            </a:r>
            <a:endParaRPr lang="zh-CN" altLang="en-US" sz="1400" b="1" dirty="0">
              <a:latin typeface="等线" panose="02010600030101010101" charset="-122"/>
              <a:ea typeface="等线" panose="02010600030101010101" charset="-122"/>
            </a:endParaRPr>
          </a:p>
        </p:txBody>
      </p:sp>
      <p:sp>
        <p:nvSpPr>
          <p:cNvPr id="15" name="TextBox 14"/>
          <p:cNvSpPr txBox="1"/>
          <p:nvPr/>
        </p:nvSpPr>
        <p:spPr>
          <a:xfrm>
            <a:off x="3022381" y="1494881"/>
            <a:ext cx="1490534" cy="523220"/>
          </a:xfrm>
          <a:prstGeom prst="rect">
            <a:avLst/>
          </a:prstGeom>
          <a:solidFill>
            <a:schemeClr val="accent2">
              <a:lumMod val="20000"/>
              <a:lumOff val="80000"/>
            </a:schemeClr>
          </a:solidFill>
        </p:spPr>
        <p:txBody>
          <a:bodyPr wrap="square" rtlCol="0">
            <a:spAutoFit/>
          </a:bodyPr>
          <a:lstStyle/>
          <a:p>
            <a:r>
              <a:rPr lang="zh-CN" altLang="en-US" sz="1400" b="1" dirty="0">
                <a:latin typeface="等线" panose="02010600030101010101" charset="-122"/>
                <a:ea typeface="等线" panose="02010600030101010101" charset="-122"/>
              </a:rPr>
              <a:t>标准：</a:t>
            </a:r>
            <a:endParaRPr lang="en-US" altLang="zh-CN" sz="1400" b="1" dirty="0">
              <a:latin typeface="等线" panose="02010600030101010101" charset="-122"/>
              <a:ea typeface="等线" panose="02010600030101010101" charset="-122"/>
            </a:endParaRPr>
          </a:p>
          <a:p>
            <a:r>
              <a:rPr lang="en-US" altLang="zh-CN" sz="1400" b="1" dirty="0">
                <a:latin typeface="等线" panose="02010600030101010101" charset="-122"/>
                <a:ea typeface="等线" panose="02010600030101010101" charset="-122"/>
              </a:rPr>
              <a:t>AEC-Q200</a:t>
            </a:r>
            <a:endParaRPr lang="zh-CN" altLang="en-US" sz="1400" b="1" dirty="0">
              <a:latin typeface="等线" panose="02010600030101010101" charset="-122"/>
              <a:ea typeface="等线" panose="02010600030101010101" charset="-122"/>
            </a:endParaRPr>
          </a:p>
        </p:txBody>
      </p:sp>
      <p:sp>
        <p:nvSpPr>
          <p:cNvPr id="16" name="TextBox 15"/>
          <p:cNvSpPr txBox="1"/>
          <p:nvPr/>
        </p:nvSpPr>
        <p:spPr>
          <a:xfrm>
            <a:off x="1169675" y="2283308"/>
            <a:ext cx="1490534" cy="523220"/>
          </a:xfrm>
          <a:prstGeom prst="rect">
            <a:avLst/>
          </a:prstGeom>
          <a:solidFill>
            <a:schemeClr val="accent4">
              <a:lumMod val="40000"/>
              <a:lumOff val="60000"/>
            </a:schemeClr>
          </a:solidFill>
        </p:spPr>
        <p:txBody>
          <a:bodyPr wrap="square" rtlCol="0">
            <a:spAutoFit/>
          </a:bodyPr>
          <a:lstStyle/>
          <a:p>
            <a:r>
              <a:rPr lang="zh-CN" altLang="en-US" sz="1400" b="1" dirty="0">
                <a:latin typeface="等线" panose="02010600030101010101" charset="-122"/>
                <a:ea typeface="等线" panose="02010600030101010101" charset="-122"/>
              </a:rPr>
              <a:t>质量体系：</a:t>
            </a:r>
            <a:endParaRPr lang="en-US" altLang="zh-CN" sz="1400" b="1" dirty="0">
              <a:latin typeface="等线" panose="02010600030101010101" charset="-122"/>
              <a:ea typeface="等线" panose="02010600030101010101" charset="-122"/>
            </a:endParaRPr>
          </a:p>
          <a:p>
            <a:r>
              <a:rPr lang="en-US" altLang="zh-CN" sz="1400" b="1" dirty="0">
                <a:latin typeface="等线" panose="02010600030101010101" charset="-122"/>
                <a:ea typeface="等线" panose="02010600030101010101" charset="-122"/>
              </a:rPr>
              <a:t>ISO 9001</a:t>
            </a:r>
            <a:endParaRPr lang="zh-CN" altLang="en-US" sz="1400" b="1" dirty="0">
              <a:latin typeface="等线" panose="02010600030101010101" charset="-122"/>
              <a:ea typeface="等线" panose="02010600030101010101" charset="-122"/>
            </a:endParaRPr>
          </a:p>
        </p:txBody>
      </p:sp>
      <p:sp>
        <p:nvSpPr>
          <p:cNvPr id="17" name="TextBox 16"/>
          <p:cNvSpPr txBox="1"/>
          <p:nvPr/>
        </p:nvSpPr>
        <p:spPr>
          <a:xfrm>
            <a:off x="3019110" y="2283379"/>
            <a:ext cx="1490534" cy="523220"/>
          </a:xfrm>
          <a:prstGeom prst="rect">
            <a:avLst/>
          </a:prstGeom>
          <a:solidFill>
            <a:schemeClr val="accent4">
              <a:lumMod val="40000"/>
              <a:lumOff val="60000"/>
            </a:schemeClr>
          </a:solidFill>
        </p:spPr>
        <p:txBody>
          <a:bodyPr wrap="square" rtlCol="0">
            <a:spAutoFit/>
          </a:bodyPr>
          <a:lstStyle/>
          <a:p>
            <a:r>
              <a:rPr lang="zh-CN" altLang="en-US" sz="1400" b="1" dirty="0">
                <a:latin typeface="等线" panose="02010600030101010101" charset="-122"/>
                <a:ea typeface="等线" panose="02010600030101010101" charset="-122"/>
              </a:rPr>
              <a:t>质量体系：</a:t>
            </a:r>
            <a:endParaRPr lang="en-US" altLang="zh-CN" sz="1400" b="1" dirty="0">
              <a:latin typeface="等线" panose="02010600030101010101" charset="-122"/>
              <a:ea typeface="等线" panose="02010600030101010101" charset="-122"/>
            </a:endParaRPr>
          </a:p>
          <a:p>
            <a:r>
              <a:rPr lang="en-US" altLang="zh-CN" sz="1400" b="1" dirty="0">
                <a:latin typeface="等线" panose="02010600030101010101" charset="-122"/>
                <a:ea typeface="等线" panose="02010600030101010101" charset="-122"/>
              </a:rPr>
              <a:t>IATF 16949</a:t>
            </a:r>
            <a:endParaRPr lang="zh-CN" altLang="en-US" sz="1400" b="1" dirty="0">
              <a:latin typeface="等线" panose="02010600030101010101" charset="-122"/>
              <a:ea typeface="等线" panose="02010600030101010101" charset="-122"/>
            </a:endParaRPr>
          </a:p>
        </p:txBody>
      </p:sp>
      <p:sp>
        <p:nvSpPr>
          <p:cNvPr id="18" name="TextBox 2"/>
          <p:cNvSpPr txBox="1"/>
          <p:nvPr/>
        </p:nvSpPr>
        <p:spPr>
          <a:xfrm>
            <a:off x="1169675" y="2840862"/>
            <a:ext cx="3300468" cy="1168400"/>
          </a:xfrm>
          <a:prstGeom prst="rect">
            <a:avLst/>
          </a:prstGeom>
          <a:noFill/>
        </p:spPr>
        <p:txBody>
          <a:bodyPr wrap="square" rtlCol="0">
            <a:spAutoFit/>
          </a:bodyPr>
          <a:lstStyle/>
          <a:p>
            <a:r>
              <a:rPr lang="zh-CN" altLang="en-US" sz="1400" dirty="0">
                <a:latin typeface="等线" panose="02010600030101010101" charset="-122"/>
                <a:ea typeface="等线" panose="02010600030101010101" charset="-122"/>
              </a:rPr>
              <a:t>质量管理思路：</a:t>
            </a:r>
            <a:endParaRPr lang="en-US" altLang="zh-CN" sz="1400" dirty="0">
              <a:latin typeface="等线" panose="02010600030101010101" charset="-122"/>
              <a:ea typeface="等线" panose="02010600030101010101" charset="-122"/>
            </a:endParaRPr>
          </a:p>
          <a:p>
            <a:r>
              <a:rPr lang="zh-CN" altLang="en-US" sz="1400" dirty="0">
                <a:latin typeface="等线" panose="02010600030101010101" charset="-122"/>
                <a:ea typeface="等线" panose="02010600030101010101" charset="-122"/>
              </a:rPr>
              <a:t>从发生问题后解决问题到如何识别风险，事先预防问题做好质量策划转变；</a:t>
            </a:r>
            <a:endParaRPr lang="en-US" altLang="zh-CN" sz="1400" dirty="0">
              <a:latin typeface="等线" panose="02010600030101010101" charset="-122"/>
              <a:ea typeface="等线" panose="02010600030101010101" charset="-122"/>
            </a:endParaRPr>
          </a:p>
          <a:p>
            <a:r>
              <a:rPr lang="zh-CN" altLang="en-US" sz="1400" dirty="0">
                <a:latin typeface="等线" panose="02010600030101010101" charset="-122"/>
                <a:ea typeface="等线" panose="02010600030101010101" charset="-122"/>
              </a:rPr>
              <a:t>最大限度提高产品稳定性，一致性，保障产品质量。</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grpSp>
        <p:nvGrpSpPr>
          <p:cNvPr id="489" name="Group 1"/>
          <p:cNvGrpSpPr/>
          <p:nvPr/>
        </p:nvGrpSpPr>
        <p:grpSpPr>
          <a:xfrm>
            <a:off x="1199456" y="213120"/>
            <a:ext cx="1601280" cy="682883"/>
            <a:chOff x="1199456" y="213120"/>
            <a:chExt cx="1601280" cy="682883"/>
          </a:xfrm>
        </p:grpSpPr>
        <p:sp>
          <p:nvSpPr>
            <p:cNvPr id="490" name="CustomShape 2"/>
            <p:cNvSpPr/>
            <p:nvPr/>
          </p:nvSpPr>
          <p:spPr>
            <a:xfrm>
              <a:off x="1199456" y="213120"/>
              <a:ext cx="160128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sz="2800" b="1" strike="noStrike" spc="-1" dirty="0">
                  <a:solidFill>
                    <a:srgbClr val="222932"/>
                  </a:solidFill>
                  <a:latin typeface="等线" panose="02010600030101010101" charset="-122"/>
                  <a:ea typeface="等线" panose="02010600030101010101" charset="-122"/>
                </a:rPr>
                <a:t>综合优势</a:t>
              </a:r>
              <a:endParaRPr lang="en-US" sz="2800" b="0" strike="noStrike" spc="-1" dirty="0">
                <a:latin typeface="Arial" panose="020B0604020202020204"/>
              </a:endParaRPr>
            </a:p>
          </p:txBody>
        </p:sp>
        <p:sp>
          <p:nvSpPr>
            <p:cNvPr id="491" name="CustomShape 3"/>
            <p:cNvSpPr/>
            <p:nvPr/>
          </p:nvSpPr>
          <p:spPr>
            <a:xfrm>
              <a:off x="1305000" y="58968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endParaRPr lang="en-US" sz="1400" b="0" strike="noStrike" spc="-1" dirty="0">
                <a:latin typeface="Arial" panose="020B0604020202020204"/>
              </a:endParaRPr>
            </a:p>
          </p:txBody>
        </p:sp>
      </p:grpSp>
      <p:sp>
        <p:nvSpPr>
          <p:cNvPr id="492" name="CustomShape 4"/>
          <p:cNvSpPr/>
          <p:nvPr/>
        </p:nvSpPr>
        <p:spPr>
          <a:xfrm>
            <a:off x="688500" y="1130635"/>
            <a:ext cx="10736092" cy="4799860"/>
          </a:xfrm>
          <a:prstGeom prst="rect">
            <a:avLst/>
          </a:prstGeom>
          <a:solidFill>
            <a:schemeClr val="accent6">
              <a:lumMod val="20000"/>
              <a:lumOff val="80000"/>
            </a:schemeClr>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b="1" strike="noStrike" spc="-1" dirty="0">
                <a:solidFill>
                  <a:srgbClr val="FF0000"/>
                </a:solidFill>
                <a:latin typeface="等线" panose="02010600030101010101" charset="-122"/>
                <a:ea typeface="等线" panose="02010600030101010101" charset="-122"/>
              </a:rPr>
              <a:t>1</a:t>
            </a:r>
            <a:r>
              <a:rPr lang="zh-CN" b="1" strike="noStrike" spc="-1" dirty="0">
                <a:solidFill>
                  <a:srgbClr val="FF0000"/>
                </a:solidFill>
                <a:latin typeface="等线" panose="02010600030101010101" charset="-122"/>
                <a:ea typeface="等线" panose="02010600030101010101" charset="-122"/>
              </a:rPr>
              <a:t>、</a:t>
            </a:r>
            <a:r>
              <a:rPr lang="zh-CN" altLang="en-US" b="1" strike="noStrike" spc="-1" dirty="0">
                <a:solidFill>
                  <a:srgbClr val="FF0000"/>
                </a:solidFill>
                <a:latin typeface="等线" panose="02010600030101010101" charset="-122"/>
                <a:ea typeface="等线" panose="02010600030101010101" charset="-122"/>
              </a:rPr>
              <a:t>技术专业</a:t>
            </a:r>
            <a:r>
              <a:rPr lang="en-US" altLang="zh-CN" b="1" strike="noStrike" spc="-1" dirty="0">
                <a:solidFill>
                  <a:srgbClr val="FF0000"/>
                </a:solidFill>
                <a:latin typeface="等线" panose="02010600030101010101" charset="-122"/>
                <a:ea typeface="等线" panose="02010600030101010101" charset="-122"/>
              </a:rPr>
              <a:t>-- </a:t>
            </a:r>
            <a:r>
              <a:rPr lang="zh-CN" altLang="en-US" b="1" spc="-1" dirty="0">
                <a:solidFill>
                  <a:srgbClr val="000000"/>
                </a:solidFill>
                <a:latin typeface="等线" panose="02010600030101010101" charset="-122"/>
                <a:ea typeface="等线" panose="02010600030101010101" charset="-122"/>
              </a:rPr>
              <a:t>国内配合电力电子应用较早的薄膜电容器厂家之一，具备在逆变电源、光伏逆变器、风电交流器等领域超过</a:t>
            </a:r>
            <a:r>
              <a:rPr lang="en-US" altLang="zh-CN" b="1" spc="-1" dirty="0">
                <a:solidFill>
                  <a:srgbClr val="000000"/>
                </a:solidFill>
                <a:latin typeface="等线" panose="02010600030101010101" charset="-122"/>
                <a:ea typeface="等线" panose="02010600030101010101" charset="-122"/>
              </a:rPr>
              <a:t>10</a:t>
            </a:r>
            <a:r>
              <a:rPr lang="zh-CN" altLang="en-US" b="1" spc="-1" dirty="0">
                <a:solidFill>
                  <a:srgbClr val="000000"/>
                </a:solidFill>
                <a:latin typeface="等线" panose="02010600030101010101" charset="-122"/>
                <a:ea typeface="等线" panose="02010600030101010101" charset="-122"/>
              </a:rPr>
              <a:t>年的实际市场应用经验</a:t>
            </a:r>
          </a:p>
          <a:p>
            <a:pPr algn="just">
              <a:lnSpc>
                <a:spcPct val="100000"/>
              </a:lnSpc>
            </a:pPr>
            <a:endParaRPr lang="en-US" b="0" strike="noStrike" spc="-1" dirty="0">
              <a:latin typeface="等线" panose="02010600030101010101" charset="-122"/>
              <a:ea typeface="等线" panose="02010600030101010101" charset="-122"/>
            </a:endParaRPr>
          </a:p>
          <a:p>
            <a:pPr algn="just">
              <a:lnSpc>
                <a:spcPct val="100000"/>
              </a:lnSpc>
            </a:pPr>
            <a:r>
              <a:rPr lang="en-US" b="1" spc="-1" dirty="0">
                <a:solidFill>
                  <a:srgbClr val="FF0000"/>
                </a:solidFill>
                <a:latin typeface="等线" panose="02010600030101010101" charset="-122"/>
                <a:ea typeface="等线" panose="02010600030101010101" charset="-122"/>
              </a:rPr>
              <a:t>2</a:t>
            </a:r>
            <a:r>
              <a:rPr lang="zh-CN" b="1" spc="-1" dirty="0">
                <a:solidFill>
                  <a:srgbClr val="FF0000"/>
                </a:solidFill>
                <a:latin typeface="等线" panose="02010600030101010101" charset="-122"/>
                <a:ea typeface="等线" panose="02010600030101010101" charset="-122"/>
              </a:rPr>
              <a:t>、</a:t>
            </a:r>
            <a:r>
              <a:rPr lang="zh-CN" altLang="en-US" b="1" spc="-1" dirty="0">
                <a:solidFill>
                  <a:srgbClr val="FF0000"/>
                </a:solidFill>
                <a:latin typeface="等线" panose="02010600030101010101" charset="-122"/>
                <a:ea typeface="等线" panose="02010600030101010101" charset="-122"/>
              </a:rPr>
              <a:t>产品配套能力强</a:t>
            </a:r>
            <a:r>
              <a:rPr lang="en-US" altLang="zh-CN" b="1" spc="-1" dirty="0">
                <a:solidFill>
                  <a:srgbClr val="FF0000"/>
                </a:solidFill>
                <a:latin typeface="等线" panose="02010600030101010101" charset="-122"/>
                <a:ea typeface="等线" panose="02010600030101010101" charset="-122"/>
              </a:rPr>
              <a:t>-- </a:t>
            </a:r>
            <a:r>
              <a:rPr lang="zh-CN" altLang="en-US" b="1" spc="-1" dirty="0">
                <a:solidFill>
                  <a:srgbClr val="000000"/>
                </a:solidFill>
                <a:latin typeface="等线" panose="02010600030101010101" charset="-122"/>
                <a:ea typeface="等线" panose="02010600030101010101" charset="-122"/>
              </a:rPr>
              <a:t>自主设计、制造的</a:t>
            </a:r>
            <a:r>
              <a:rPr lang="en-US" altLang="zh-CN" b="1" spc="-1" dirty="0">
                <a:solidFill>
                  <a:srgbClr val="000000"/>
                </a:solidFill>
                <a:latin typeface="等线" panose="02010600030101010101" charset="-122"/>
                <a:ea typeface="等线" panose="02010600030101010101" charset="-122"/>
              </a:rPr>
              <a:t>4</a:t>
            </a:r>
            <a:r>
              <a:rPr lang="zh-CN" altLang="en-US" b="1" spc="-1" dirty="0">
                <a:solidFill>
                  <a:srgbClr val="000000"/>
                </a:solidFill>
                <a:latin typeface="等线" panose="02010600030101010101" charset="-122"/>
                <a:ea typeface="等线" panose="02010600030101010101" charset="-122"/>
              </a:rPr>
              <a:t>大类（直流，交流，吸收，储能）薄膜电容器已经广泛应用于可再生能源（光伏</a:t>
            </a:r>
            <a:r>
              <a:rPr lang="en-US" altLang="zh-CN" b="1" spc="-1" dirty="0">
                <a:solidFill>
                  <a:srgbClr val="000000"/>
                </a:solidFill>
                <a:latin typeface="等线" panose="02010600030101010101" charset="-122"/>
                <a:ea typeface="等线" panose="02010600030101010101" charset="-122"/>
              </a:rPr>
              <a:t>/</a:t>
            </a:r>
            <a:r>
              <a:rPr lang="zh-CN" altLang="en-US" b="1" spc="-1" dirty="0">
                <a:solidFill>
                  <a:srgbClr val="000000"/>
                </a:solidFill>
                <a:latin typeface="等线" panose="02010600030101010101" charset="-122"/>
                <a:ea typeface="等线" panose="02010600030101010101" charset="-122"/>
              </a:rPr>
              <a:t>风电）、节能环保、电力系统（储能</a:t>
            </a:r>
            <a:r>
              <a:rPr lang="en-US" altLang="zh-CN" b="1" spc="-1" dirty="0">
                <a:solidFill>
                  <a:srgbClr val="000000"/>
                </a:solidFill>
                <a:latin typeface="等线" panose="02010600030101010101" charset="-122"/>
                <a:ea typeface="等线" panose="02010600030101010101" charset="-122"/>
              </a:rPr>
              <a:t>/</a:t>
            </a:r>
            <a:r>
              <a:rPr lang="zh-CN" altLang="en-US" b="1" spc="-1" dirty="0">
                <a:solidFill>
                  <a:srgbClr val="000000"/>
                </a:solidFill>
                <a:latin typeface="等线" panose="02010600030101010101" charset="-122"/>
                <a:ea typeface="等线" panose="02010600030101010101" charset="-122"/>
              </a:rPr>
              <a:t>输变电）、工业装备、轨道交通、新能源汽车、医疗电子、军工用途等</a:t>
            </a:r>
            <a:r>
              <a:rPr lang="en-US" altLang="zh-CN" b="1" spc="-1" dirty="0">
                <a:solidFill>
                  <a:srgbClr val="000000"/>
                </a:solidFill>
                <a:latin typeface="等线" panose="02010600030101010101" charset="-122"/>
                <a:ea typeface="等线" panose="02010600030101010101" charset="-122"/>
              </a:rPr>
              <a:t>8</a:t>
            </a:r>
            <a:r>
              <a:rPr lang="zh-CN" altLang="en-US" b="1" spc="-1" dirty="0">
                <a:solidFill>
                  <a:srgbClr val="000000"/>
                </a:solidFill>
                <a:latin typeface="等线" panose="02010600030101010101" charset="-122"/>
                <a:ea typeface="等线" panose="02010600030101010101" charset="-122"/>
              </a:rPr>
              <a:t>大领域</a:t>
            </a:r>
          </a:p>
          <a:p>
            <a:pPr algn="just">
              <a:lnSpc>
                <a:spcPct val="100000"/>
              </a:lnSpc>
            </a:pPr>
            <a:endParaRPr lang="en-US" b="0" strike="noStrike" spc="-1" dirty="0">
              <a:latin typeface="等线" panose="02010600030101010101" charset="-122"/>
              <a:ea typeface="等线" panose="02010600030101010101" charset="-122"/>
            </a:endParaRPr>
          </a:p>
          <a:p>
            <a:pPr algn="just">
              <a:lnSpc>
                <a:spcPct val="100000"/>
              </a:lnSpc>
            </a:pPr>
            <a:r>
              <a:rPr lang="en-US" b="1" spc="-1" dirty="0">
                <a:solidFill>
                  <a:srgbClr val="FF0000"/>
                </a:solidFill>
                <a:latin typeface="等线" panose="02010600030101010101" charset="-122"/>
                <a:ea typeface="等线" panose="02010600030101010101" charset="-122"/>
              </a:rPr>
              <a:t>3</a:t>
            </a:r>
            <a:r>
              <a:rPr lang="zh-CN" altLang="en-US" b="1" spc="-1" dirty="0">
                <a:solidFill>
                  <a:srgbClr val="FF0000"/>
                </a:solidFill>
                <a:latin typeface="等线" panose="02010600030101010101" charset="-122"/>
                <a:ea typeface="等线" panose="02010600030101010101" charset="-122"/>
              </a:rPr>
              <a:t>、体系规范</a:t>
            </a:r>
            <a:r>
              <a:rPr lang="en-US" altLang="zh-CN" b="1" spc="-1" dirty="0">
                <a:solidFill>
                  <a:srgbClr val="FF0000"/>
                </a:solidFill>
                <a:latin typeface="等线" panose="02010600030101010101" charset="-122"/>
                <a:ea typeface="等线" panose="02010600030101010101" charset="-122"/>
              </a:rPr>
              <a:t>-- </a:t>
            </a:r>
            <a:r>
              <a:rPr lang="zh-CN" altLang="en-US" b="1" spc="-1" dirty="0">
                <a:solidFill>
                  <a:srgbClr val="000000"/>
                </a:solidFill>
                <a:latin typeface="等线" panose="02010600030101010101" charset="-122"/>
                <a:ea typeface="等线" panose="02010600030101010101" charset="-122"/>
              </a:rPr>
              <a:t>高新技术企业；</a:t>
            </a:r>
            <a:r>
              <a:rPr lang="en-US" altLang="zh-CN" b="1" spc="-1" dirty="0">
                <a:solidFill>
                  <a:srgbClr val="000000"/>
                </a:solidFill>
                <a:latin typeface="等线" panose="02010600030101010101" charset="-122"/>
                <a:ea typeface="等线" panose="02010600030101010101" charset="-122"/>
              </a:rPr>
              <a:t>GB/T17702</a:t>
            </a:r>
            <a:r>
              <a:rPr lang="zh-CN" altLang="en-US" b="1" spc="-1" dirty="0">
                <a:solidFill>
                  <a:srgbClr val="000000"/>
                </a:solidFill>
                <a:latin typeface="等线" panose="02010600030101010101" charset="-122"/>
                <a:ea typeface="等线" panose="02010600030101010101" charset="-122"/>
              </a:rPr>
              <a:t>（</a:t>
            </a:r>
            <a:r>
              <a:rPr lang="en-US" altLang="zh-CN" b="1" spc="-1" dirty="0">
                <a:solidFill>
                  <a:srgbClr val="000000"/>
                </a:solidFill>
                <a:latin typeface="等线" panose="02010600030101010101" charset="-122"/>
                <a:ea typeface="等线" panose="02010600030101010101" charset="-122"/>
              </a:rPr>
              <a:t>IEC61071:2017</a:t>
            </a:r>
            <a:r>
              <a:rPr lang="zh-CN" altLang="en-US" b="1" spc="-1" dirty="0">
                <a:solidFill>
                  <a:srgbClr val="000000"/>
                </a:solidFill>
                <a:latin typeface="等线" panose="02010600030101010101" charset="-122"/>
                <a:ea typeface="等线" panose="02010600030101010101" charset="-122"/>
              </a:rPr>
              <a:t>）电力电子电容器等</a:t>
            </a:r>
            <a:r>
              <a:rPr lang="en-US" altLang="zh-CN" b="1" spc="-1" dirty="0">
                <a:solidFill>
                  <a:srgbClr val="000000"/>
                </a:solidFill>
                <a:latin typeface="等线" panose="02010600030101010101" charset="-122"/>
                <a:ea typeface="等线" panose="02010600030101010101" charset="-122"/>
              </a:rPr>
              <a:t>7</a:t>
            </a:r>
            <a:r>
              <a:rPr lang="zh-CN" altLang="en-US" b="1" spc="-1" dirty="0">
                <a:solidFill>
                  <a:srgbClr val="000000"/>
                </a:solidFill>
                <a:latin typeface="等线" panose="02010600030101010101" charset="-122"/>
                <a:ea typeface="等线" panose="02010600030101010101" charset="-122"/>
              </a:rPr>
              <a:t>部国家和行业标准的起草单位；通过</a:t>
            </a:r>
            <a:r>
              <a:rPr lang="en-US" altLang="zh-CN" b="1" spc="-1" dirty="0">
                <a:solidFill>
                  <a:srgbClr val="000000"/>
                </a:solidFill>
                <a:latin typeface="等线" panose="02010600030101010101" charset="-122"/>
                <a:ea typeface="等线" panose="02010600030101010101" charset="-122"/>
              </a:rPr>
              <a:t>ISO9001</a:t>
            </a:r>
            <a:r>
              <a:rPr lang="zh-CN" altLang="en-US" b="1" spc="-1" dirty="0">
                <a:solidFill>
                  <a:srgbClr val="000000"/>
                </a:solidFill>
                <a:latin typeface="等线" panose="02010600030101010101" charset="-122"/>
                <a:ea typeface="等线" panose="02010600030101010101" charset="-122"/>
              </a:rPr>
              <a:t>、</a:t>
            </a:r>
            <a:r>
              <a:rPr lang="en-US" altLang="zh-CN" b="1" spc="-1" dirty="0">
                <a:solidFill>
                  <a:srgbClr val="000000"/>
                </a:solidFill>
                <a:latin typeface="等线" panose="02010600030101010101" charset="-122"/>
                <a:ea typeface="等线" panose="02010600030101010101" charset="-122"/>
              </a:rPr>
              <a:t>IATF16949</a:t>
            </a:r>
            <a:r>
              <a:rPr lang="zh-CN" altLang="en-US" b="1" spc="-1" dirty="0">
                <a:solidFill>
                  <a:srgbClr val="000000"/>
                </a:solidFill>
                <a:latin typeface="等线" panose="02010600030101010101" charset="-122"/>
                <a:ea typeface="等线" panose="02010600030101010101" charset="-122"/>
              </a:rPr>
              <a:t>、</a:t>
            </a:r>
            <a:r>
              <a:rPr lang="en-US" altLang="zh-CN" b="1" spc="-1" dirty="0">
                <a:solidFill>
                  <a:srgbClr val="000000"/>
                </a:solidFill>
                <a:latin typeface="等线" panose="02010600030101010101" charset="-122"/>
                <a:ea typeface="等线" panose="02010600030101010101" charset="-122"/>
              </a:rPr>
              <a:t>ISO14001</a:t>
            </a:r>
            <a:r>
              <a:rPr lang="zh-CN" altLang="en-US" b="1" spc="-1" dirty="0">
                <a:solidFill>
                  <a:srgbClr val="000000"/>
                </a:solidFill>
                <a:latin typeface="等线" panose="02010600030101010101" charset="-122"/>
                <a:ea typeface="等线" panose="02010600030101010101" charset="-122"/>
              </a:rPr>
              <a:t>、</a:t>
            </a:r>
            <a:r>
              <a:rPr lang="en-US" altLang="zh-CN" b="1" spc="-1" dirty="0">
                <a:solidFill>
                  <a:srgbClr val="000000"/>
                </a:solidFill>
                <a:latin typeface="等线" panose="02010600030101010101" charset="-122"/>
                <a:ea typeface="等线" panose="02010600030101010101" charset="-122"/>
              </a:rPr>
              <a:t>ISO45001</a:t>
            </a:r>
            <a:r>
              <a:rPr lang="zh-CN" altLang="en-US" b="1" spc="-1" dirty="0">
                <a:solidFill>
                  <a:srgbClr val="000000"/>
                </a:solidFill>
                <a:latin typeface="等线" panose="02010600030101010101" charset="-122"/>
                <a:ea typeface="等线" panose="02010600030101010101" charset="-122"/>
              </a:rPr>
              <a:t>管理体系认证</a:t>
            </a:r>
          </a:p>
          <a:p>
            <a:pPr algn="just">
              <a:lnSpc>
                <a:spcPct val="100000"/>
              </a:lnSpc>
            </a:pPr>
            <a:endParaRPr lang="en-US" b="1" spc="-1" dirty="0">
              <a:solidFill>
                <a:srgbClr val="FF0000"/>
              </a:solidFill>
              <a:latin typeface="等线" panose="02010600030101010101" charset="-122"/>
              <a:ea typeface="等线" panose="02010600030101010101" charset="-122"/>
            </a:endParaRPr>
          </a:p>
          <a:p>
            <a:pPr algn="just">
              <a:lnSpc>
                <a:spcPct val="100000"/>
              </a:lnSpc>
            </a:pPr>
            <a:r>
              <a:rPr lang="en-US" b="1" spc="-1" dirty="0">
                <a:solidFill>
                  <a:srgbClr val="FF0000"/>
                </a:solidFill>
                <a:latin typeface="等线" panose="02010600030101010101" charset="-122"/>
                <a:ea typeface="等线" panose="02010600030101010101" charset="-122"/>
              </a:rPr>
              <a:t>4</a:t>
            </a:r>
            <a:r>
              <a:rPr lang="zh-CN" b="1" spc="-1" dirty="0">
                <a:solidFill>
                  <a:srgbClr val="FF0000"/>
                </a:solidFill>
                <a:latin typeface="等线" panose="02010600030101010101" charset="-122"/>
                <a:ea typeface="等线" panose="02010600030101010101" charset="-122"/>
              </a:rPr>
              <a:t>、</a:t>
            </a:r>
            <a:r>
              <a:rPr lang="zh-CN" altLang="en-US" b="1" spc="-1" dirty="0">
                <a:solidFill>
                  <a:srgbClr val="FF0000"/>
                </a:solidFill>
                <a:latin typeface="等线" panose="02010600030101010101" charset="-122"/>
                <a:ea typeface="等线" panose="02010600030101010101" charset="-122"/>
              </a:rPr>
              <a:t>国际化视野</a:t>
            </a:r>
            <a:r>
              <a:rPr lang="en-US" altLang="zh-CN" b="1" spc="-1" dirty="0">
                <a:solidFill>
                  <a:srgbClr val="FF0000"/>
                </a:solidFill>
                <a:latin typeface="等线" panose="02010600030101010101" charset="-122"/>
                <a:ea typeface="等线" panose="02010600030101010101" charset="-122"/>
              </a:rPr>
              <a:t>-- </a:t>
            </a:r>
            <a:r>
              <a:rPr lang="en-US" altLang="zh-CN" b="1" spc="-1" dirty="0">
                <a:solidFill>
                  <a:srgbClr val="000000"/>
                </a:solidFill>
                <a:latin typeface="等线" panose="02010600030101010101" charset="-122"/>
                <a:ea typeface="等线" panose="02010600030101010101" charset="-122"/>
              </a:rPr>
              <a:t>2015</a:t>
            </a:r>
            <a:r>
              <a:rPr lang="zh-CN" altLang="en-US" b="1" spc="-1" dirty="0">
                <a:solidFill>
                  <a:srgbClr val="000000"/>
                </a:solidFill>
                <a:latin typeface="等线" panose="02010600030101010101" charset="-122"/>
                <a:ea typeface="等线" panose="02010600030101010101" charset="-122"/>
              </a:rPr>
              <a:t>年起与</a:t>
            </a:r>
            <a:r>
              <a:rPr lang="en-US" altLang="zh-CN" b="1" spc="-1" dirty="0">
                <a:solidFill>
                  <a:srgbClr val="000000"/>
                </a:solidFill>
                <a:latin typeface="等线" panose="02010600030101010101" charset="-122"/>
                <a:ea typeface="等线" panose="02010600030101010101" charset="-122"/>
              </a:rPr>
              <a:t>CDE</a:t>
            </a:r>
            <a:r>
              <a:rPr lang="zh-CN" altLang="en-US" b="1" spc="-1" dirty="0">
                <a:solidFill>
                  <a:srgbClr val="000000"/>
                </a:solidFill>
                <a:latin typeface="等线" panose="02010600030101010101" charset="-122"/>
                <a:ea typeface="等线" panose="02010600030101010101" charset="-122"/>
              </a:rPr>
              <a:t>等知名国际行业标杆开展合作业务，</a:t>
            </a:r>
            <a:r>
              <a:rPr lang="en-US" altLang="zh-CN" b="1" spc="-1" dirty="0">
                <a:solidFill>
                  <a:srgbClr val="000000"/>
                </a:solidFill>
                <a:latin typeface="等线" panose="02010600030101010101" charset="-122"/>
                <a:ea typeface="等线" panose="02010600030101010101" charset="-122"/>
              </a:rPr>
              <a:t>2020</a:t>
            </a:r>
            <a:r>
              <a:rPr lang="zh-CN" altLang="en-US" b="1" spc="-1" dirty="0">
                <a:solidFill>
                  <a:srgbClr val="000000"/>
                </a:solidFill>
                <a:latin typeface="等线" panose="02010600030101010101" charset="-122"/>
                <a:ea typeface="等线" panose="02010600030101010101" charset="-122"/>
              </a:rPr>
              <a:t>年与韩国纽英（目前是韩国现代、起亚电动汽车用薄膜电容器唯一供应商）合资组建由宸瑞控股的极光宸瑞（无锡）科技有限公司；同时与国内外知名院校（德国亚琛工业大学、西安交大、东南大学、南京理工等）和专家（德国标委会主席、</a:t>
            </a:r>
            <a:r>
              <a:rPr lang="en-US" altLang="zh-CN" b="1" spc="-1" dirty="0">
                <a:solidFill>
                  <a:srgbClr val="000000"/>
                </a:solidFill>
                <a:latin typeface="等线" panose="02010600030101010101" charset="-122"/>
                <a:ea typeface="等线" panose="02010600030101010101" charset="-122"/>
              </a:rPr>
              <a:t>VDE</a:t>
            </a:r>
            <a:r>
              <a:rPr lang="zh-CN" altLang="en-US" b="1" spc="-1" dirty="0">
                <a:solidFill>
                  <a:srgbClr val="000000"/>
                </a:solidFill>
                <a:latin typeface="等线" panose="02010600030101010101" charset="-122"/>
                <a:ea typeface="等线" panose="02010600030101010101" charset="-122"/>
              </a:rPr>
              <a:t>专家、台湾资深薄膜电容器专家等）联合打造的产学研平台</a:t>
            </a:r>
          </a:p>
          <a:p>
            <a:pPr algn="just">
              <a:lnSpc>
                <a:spcPct val="100000"/>
              </a:lnSpc>
            </a:pPr>
            <a:endParaRPr lang="zh-CN" altLang="en-US" b="1" spc="-1" dirty="0">
              <a:solidFill>
                <a:srgbClr val="000000"/>
              </a:solidFill>
              <a:latin typeface="等线" panose="02010600030101010101" charset="-122"/>
              <a:ea typeface="等线" panose="02010600030101010101" charset="-122"/>
            </a:endParaRPr>
          </a:p>
          <a:p>
            <a:pPr algn="just">
              <a:lnSpc>
                <a:spcPct val="100000"/>
              </a:lnSpc>
            </a:pPr>
            <a:r>
              <a:rPr lang="en-US" b="1" spc="-1" dirty="0">
                <a:solidFill>
                  <a:srgbClr val="FF0000"/>
                </a:solidFill>
                <a:latin typeface="等线" panose="02010600030101010101" charset="-122"/>
                <a:ea typeface="等线" panose="02010600030101010101" charset="-122"/>
              </a:rPr>
              <a:t>5</a:t>
            </a:r>
            <a:r>
              <a:rPr lang="zh-CN" b="1" spc="-1" dirty="0">
                <a:solidFill>
                  <a:srgbClr val="FF0000"/>
                </a:solidFill>
                <a:latin typeface="等线" panose="02010600030101010101" charset="-122"/>
                <a:ea typeface="等线" panose="02010600030101010101" charset="-122"/>
              </a:rPr>
              <a:t>、</a:t>
            </a:r>
            <a:r>
              <a:rPr lang="zh-CN" altLang="en-US" b="1" spc="-1" dirty="0">
                <a:solidFill>
                  <a:srgbClr val="FF0000"/>
                </a:solidFill>
                <a:latin typeface="等线" panose="02010600030101010101" charset="-122"/>
                <a:ea typeface="等线" panose="02010600030101010101" charset="-122"/>
              </a:rPr>
              <a:t>关键材料保障</a:t>
            </a:r>
            <a:r>
              <a:rPr lang="en-US" altLang="zh-CN" b="1" spc="-1" dirty="0">
                <a:solidFill>
                  <a:srgbClr val="FF0000"/>
                </a:solidFill>
                <a:latin typeface="等线" panose="02010600030101010101" charset="-122"/>
                <a:ea typeface="等线" panose="02010600030101010101" charset="-122"/>
              </a:rPr>
              <a:t>-- </a:t>
            </a:r>
            <a:r>
              <a:rPr lang="zh-CN" altLang="en-US" b="1" spc="-1" dirty="0">
                <a:solidFill>
                  <a:srgbClr val="000000"/>
                </a:solidFill>
                <a:latin typeface="等线" panose="02010600030101010101" charset="-122"/>
                <a:ea typeface="等线" panose="02010600030101010101" charset="-122"/>
              </a:rPr>
              <a:t>与韩国纽英合作建立金属化薄膜蒸镀和配套能力，同时计划开展拉膜线合作，打通材料供应链瓶颈环节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 calcmode="lin" valueType="num">
                                      <p:cBhvr additive="repl">
                                        <p:cTn id="7" dur="500" fill="hold"/>
                                        <p:tgtEl>
                                          <p:spTgt spid="492"/>
                                        </p:tgtEl>
                                        <p:attrNameLst>
                                          <p:attrName>ppt_x</p:attrName>
                                        </p:attrNameLst>
                                      </p:cBhvr>
                                      <p:tavLst>
                                        <p:tav tm="0">
                                          <p:val>
                                            <p:strVal val="#ppt_x"/>
                                          </p:val>
                                        </p:tav>
                                        <p:tav tm="100000">
                                          <p:val>
                                            <p:strVal val="#ppt_x"/>
                                          </p:val>
                                        </p:tav>
                                      </p:tavLst>
                                    </p:anim>
                                    <p:anim calcmode="lin" valueType="num">
                                      <p:cBhvr additive="repl">
                                        <p:cTn id="8" dur="500" fill="hold"/>
                                        <p:tgtEl>
                                          <p:spTgt spid="4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6" descr="C:\Users\Administrator\Desktop\微信图片_201910111605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680" y="213052"/>
            <a:ext cx="655955" cy="56792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1111526" y="1340768"/>
            <a:ext cx="9968947" cy="3723005"/>
          </a:xfrm>
          <a:prstGeom prst="rect">
            <a:avLst/>
          </a:prstGeom>
          <a:noFill/>
        </p:spPr>
        <p:txBody>
          <a:bodyPr wrap="square">
            <a:spAutoFit/>
          </a:bodyPr>
          <a:lstStyle/>
          <a:p>
            <a:pPr algn="just"/>
            <a:r>
              <a:rPr lang="en-US" altLang="zh-CN" sz="2000" b="1" dirty="0">
                <a:solidFill>
                  <a:srgbClr val="0033CC"/>
                </a:solidFill>
                <a:latin typeface="等线" panose="02010600030101010101" charset="-122"/>
                <a:ea typeface="等线" panose="02010600030101010101" charset="-122"/>
                <a:cs typeface="微软雅黑" panose="020B0503020204020204" pitchFamily="34" charset="-122"/>
              </a:rPr>
              <a:t>1</a:t>
            </a:r>
            <a:r>
              <a:rPr lang="zh-CN" altLang="en-US" sz="2000" b="1" dirty="0">
                <a:solidFill>
                  <a:srgbClr val="0033CC"/>
                </a:solidFill>
                <a:latin typeface="等线" panose="02010600030101010101" charset="-122"/>
                <a:ea typeface="等线" panose="02010600030101010101" charset="-122"/>
                <a:cs typeface="微软雅黑" panose="020B0503020204020204" pitchFamily="34" charset="-122"/>
              </a:rPr>
              <a:t>、总体目标</a:t>
            </a:r>
            <a:endParaRPr lang="en-US" altLang="zh-CN" sz="2000" b="1" dirty="0">
              <a:solidFill>
                <a:srgbClr val="0033CC"/>
              </a:solidFill>
              <a:latin typeface="等线" panose="02010600030101010101" charset="-122"/>
              <a:ea typeface="等线" panose="02010600030101010101" charset="-122"/>
              <a:cs typeface="微软雅黑" panose="020B0503020204020204" pitchFamily="34" charset="-122"/>
            </a:endParaRPr>
          </a:p>
          <a:p>
            <a:pPr algn="just"/>
            <a:endParaRPr lang="en-US" altLang="zh-CN" sz="1000" b="1" dirty="0">
              <a:latin typeface="等线" panose="02010600030101010101" charset="-122"/>
              <a:ea typeface="等线" panose="02010600030101010101" charset="-122"/>
              <a:cs typeface="微软雅黑" panose="020B0503020204020204" pitchFamily="34" charset="-122"/>
            </a:endParaRPr>
          </a:p>
          <a:p>
            <a:pPr algn="just"/>
            <a:r>
              <a:rPr lang="en-US" altLang="zh-CN" sz="2000" b="1" dirty="0">
                <a:latin typeface="等线" panose="02010600030101010101" charset="-122"/>
                <a:ea typeface="等线" panose="02010600030101010101" charset="-122"/>
                <a:cs typeface="微软雅黑" panose="020B0503020204020204" pitchFamily="34" charset="-122"/>
              </a:rPr>
              <a:t>     </a:t>
            </a:r>
            <a:r>
              <a:rPr lang="zh-CN" altLang="en-US" sz="2000" b="1" dirty="0">
                <a:latin typeface="等线" panose="02010600030101010101" charset="-122"/>
                <a:ea typeface="等线" panose="02010600030101010101" charset="-122"/>
                <a:cs typeface="微软雅黑" panose="020B0503020204020204" pitchFamily="34" charset="-122"/>
              </a:rPr>
              <a:t>在</a:t>
            </a:r>
            <a:r>
              <a:rPr lang="en-US" altLang="zh-CN" sz="2000" b="1" dirty="0">
                <a:latin typeface="等线" panose="02010600030101010101" charset="-122"/>
                <a:ea typeface="等线" panose="02010600030101010101" charset="-122"/>
                <a:cs typeface="微软雅黑" panose="020B0503020204020204" pitchFamily="34" charset="-122"/>
              </a:rPr>
              <a:t>2021</a:t>
            </a:r>
            <a:r>
              <a:rPr lang="zh-CN" altLang="en-US" sz="2000" b="1" dirty="0">
                <a:latin typeface="等线" panose="02010600030101010101" charset="-122"/>
                <a:ea typeface="等线" panose="02010600030101010101" charset="-122"/>
                <a:cs typeface="微软雅黑" panose="020B0503020204020204" pitchFamily="34" charset="-122"/>
              </a:rPr>
              <a:t>年实现销售过亿的基础上，保持</a:t>
            </a:r>
            <a:r>
              <a:rPr lang="zh-CN" altLang="en-US" sz="2000" b="1" dirty="0">
                <a:solidFill>
                  <a:srgbClr val="FF0000"/>
                </a:solidFill>
                <a:latin typeface="等线" panose="02010600030101010101" charset="-122"/>
                <a:ea typeface="等线" panose="02010600030101010101" charset="-122"/>
                <a:cs typeface="微软雅黑" panose="020B0503020204020204" pitchFamily="34" charset="-122"/>
              </a:rPr>
              <a:t>年均复合增长率</a:t>
            </a:r>
            <a:r>
              <a:rPr lang="en-US" altLang="zh-CN" sz="2000" b="1" dirty="0">
                <a:solidFill>
                  <a:srgbClr val="FF0000"/>
                </a:solidFill>
                <a:latin typeface="等线" panose="02010600030101010101" charset="-122"/>
                <a:ea typeface="等线" panose="02010600030101010101" charset="-122"/>
                <a:cs typeface="微软雅黑" panose="020B0503020204020204" pitchFamily="34" charset="-122"/>
              </a:rPr>
              <a:t>30%+</a:t>
            </a:r>
          </a:p>
          <a:p>
            <a:pPr algn="just"/>
            <a:endParaRPr lang="en-US" altLang="zh-CN" sz="1000" b="1" dirty="0">
              <a:solidFill>
                <a:srgbClr val="FF0000"/>
              </a:solidFill>
              <a:latin typeface="等线" panose="02010600030101010101" charset="-122"/>
              <a:ea typeface="等线" panose="02010600030101010101" charset="-122"/>
              <a:cs typeface="微软雅黑" panose="020B0503020204020204" pitchFamily="34" charset="-122"/>
            </a:endParaRPr>
          </a:p>
          <a:p>
            <a:pPr algn="just"/>
            <a:endParaRPr lang="en-US" altLang="zh-CN" sz="2000" b="1" dirty="0">
              <a:latin typeface="等线" panose="02010600030101010101" charset="-122"/>
              <a:ea typeface="等线" panose="02010600030101010101" charset="-122"/>
              <a:cs typeface="微软雅黑" panose="020B0503020204020204" pitchFamily="34" charset="-122"/>
            </a:endParaRPr>
          </a:p>
          <a:p>
            <a:pPr algn="just"/>
            <a:r>
              <a:rPr lang="en-US" altLang="zh-CN" sz="2000" b="1" dirty="0">
                <a:solidFill>
                  <a:srgbClr val="0033CC"/>
                </a:solidFill>
                <a:latin typeface="等线" panose="02010600030101010101" charset="-122"/>
                <a:ea typeface="等线" panose="02010600030101010101" charset="-122"/>
                <a:cs typeface="微软雅黑" panose="020B0503020204020204" pitchFamily="34" charset="-122"/>
              </a:rPr>
              <a:t>2</a:t>
            </a:r>
            <a:r>
              <a:rPr lang="zh-CN" altLang="en-US" sz="2000" b="1" dirty="0">
                <a:solidFill>
                  <a:srgbClr val="0033CC"/>
                </a:solidFill>
                <a:latin typeface="等线" panose="02010600030101010101" charset="-122"/>
                <a:ea typeface="等线" panose="02010600030101010101" charset="-122"/>
                <a:cs typeface="微软雅黑" panose="020B0503020204020204" pitchFamily="34" charset="-122"/>
              </a:rPr>
              <a:t>、行动计划</a:t>
            </a:r>
            <a:endParaRPr lang="en-US" altLang="zh-CN" sz="2000" b="1" dirty="0">
              <a:solidFill>
                <a:srgbClr val="0033CC"/>
              </a:solidFill>
              <a:latin typeface="等线" panose="02010600030101010101" charset="-122"/>
              <a:ea typeface="等线" panose="02010600030101010101" charset="-122"/>
              <a:cs typeface="微软雅黑" panose="020B0503020204020204" pitchFamily="34" charset="-122"/>
            </a:endParaRPr>
          </a:p>
          <a:p>
            <a:pPr algn="just"/>
            <a:endParaRPr lang="en-US" altLang="zh-CN" sz="1000" b="1" dirty="0">
              <a:solidFill>
                <a:srgbClr val="0033CC"/>
              </a:solidFill>
              <a:latin typeface="等线" panose="02010600030101010101" charset="-122"/>
              <a:ea typeface="等线" panose="02010600030101010101" charset="-122"/>
              <a:cs typeface="微软雅黑" panose="020B0503020204020204" pitchFamily="34" charset="-122"/>
            </a:endParaRPr>
          </a:p>
          <a:p>
            <a:pPr algn="just"/>
            <a:r>
              <a:rPr lang="en-US" altLang="zh-CN" sz="2000" b="1" dirty="0">
                <a:solidFill>
                  <a:srgbClr val="0033CC"/>
                </a:solidFill>
                <a:latin typeface="等线" panose="02010600030101010101" charset="-122"/>
                <a:ea typeface="等线" panose="02010600030101010101" charset="-122"/>
                <a:cs typeface="微软雅黑" panose="020B0503020204020204" pitchFamily="34" charset="-122"/>
              </a:rPr>
              <a:t>     </a:t>
            </a:r>
            <a:r>
              <a:rPr lang="zh-CN" altLang="en-US" sz="2000" b="1" dirty="0">
                <a:solidFill>
                  <a:srgbClr val="0033CC"/>
                </a:solidFill>
                <a:latin typeface="等线" panose="02010600030101010101" charset="-122"/>
                <a:ea typeface="等线" panose="02010600030101010101" charset="-122"/>
                <a:cs typeface="微软雅黑" panose="020B0503020204020204" pitchFamily="34" charset="-122"/>
              </a:rPr>
              <a:t>（</a:t>
            </a:r>
            <a:r>
              <a:rPr lang="en-US" altLang="zh-CN" sz="2000" b="1" dirty="0">
                <a:solidFill>
                  <a:srgbClr val="0033CC"/>
                </a:solidFill>
                <a:latin typeface="等线" panose="02010600030101010101" charset="-122"/>
                <a:ea typeface="等线" panose="02010600030101010101" charset="-122"/>
                <a:cs typeface="微软雅黑" panose="020B0503020204020204" pitchFamily="34" charset="-122"/>
              </a:rPr>
              <a:t>1</a:t>
            </a:r>
            <a:r>
              <a:rPr lang="zh-CN" altLang="en-US" sz="2000" b="1" dirty="0">
                <a:solidFill>
                  <a:srgbClr val="0033CC"/>
                </a:solidFill>
                <a:latin typeface="等线" panose="02010600030101010101" charset="-122"/>
                <a:ea typeface="等线" panose="02010600030101010101" charset="-122"/>
                <a:cs typeface="微软雅黑" panose="020B0503020204020204" pitchFamily="34" charset="-122"/>
              </a:rPr>
              <a:t>）今年提升月产能</a:t>
            </a:r>
            <a:endParaRPr lang="en-US" altLang="zh-CN" sz="2000" b="1" dirty="0">
              <a:solidFill>
                <a:srgbClr val="0033CC"/>
              </a:solidFill>
              <a:latin typeface="等线" panose="02010600030101010101" charset="-122"/>
              <a:ea typeface="等线" panose="02010600030101010101" charset="-122"/>
              <a:cs typeface="微软雅黑" panose="020B0503020204020204" pitchFamily="34" charset="-122"/>
            </a:endParaRPr>
          </a:p>
          <a:p>
            <a:pPr algn="just"/>
            <a:endParaRPr lang="en-US" altLang="zh-CN" sz="600" dirty="0">
              <a:latin typeface="等线" panose="02010600030101010101" charset="-122"/>
              <a:ea typeface="等线" panose="02010600030101010101" charset="-122"/>
              <a:cs typeface="微软雅黑" panose="020B0503020204020204" pitchFamily="34" charset="-122"/>
            </a:endParaRPr>
          </a:p>
          <a:p>
            <a:pPr algn="just"/>
            <a:r>
              <a:rPr lang="en-US" altLang="zh-CN" sz="2000" dirty="0">
                <a:latin typeface="等线" panose="02010600030101010101" charset="-122"/>
                <a:ea typeface="等线" panose="02010600030101010101" charset="-122"/>
                <a:cs typeface="微软雅黑" panose="020B0503020204020204" pitchFamily="34" charset="-122"/>
              </a:rPr>
              <a:t>       </a:t>
            </a:r>
            <a:r>
              <a:rPr lang="zh-CN" altLang="en-US" sz="2000" b="1" dirty="0">
                <a:latin typeface="等线" panose="02010600030101010101" charset="-122"/>
                <a:ea typeface="等线" panose="02010600030101010101" charset="-122"/>
                <a:cs typeface="微软雅黑" panose="020B0503020204020204" pitchFamily="34" charset="-122"/>
              </a:rPr>
              <a:t> # 针式方壳电容器产能：从现有2条产线的100万只，提升到250万只</a:t>
            </a:r>
          </a:p>
          <a:p>
            <a:pPr algn="just"/>
            <a:r>
              <a:rPr lang="zh-CN" altLang="en-US" sz="2000" b="1" dirty="0">
                <a:latin typeface="等线" panose="02010600030101010101" charset="-122"/>
                <a:ea typeface="等线" panose="02010600030101010101" charset="-122"/>
                <a:cs typeface="微软雅黑" panose="020B0503020204020204" pitchFamily="34" charset="-122"/>
              </a:rPr>
              <a:t>        # 铝圆壳电容器产能：从现有1条产线的</a:t>
            </a:r>
            <a:r>
              <a:rPr lang="en-US" altLang="zh-CN" sz="2000" b="1" dirty="0">
                <a:latin typeface="等线" panose="02010600030101010101" charset="-122"/>
                <a:ea typeface="等线" panose="02010600030101010101" charset="-122"/>
                <a:cs typeface="微软雅黑" panose="020B0503020204020204" pitchFamily="34" charset="-122"/>
              </a:rPr>
              <a:t>8</a:t>
            </a:r>
            <a:r>
              <a:rPr lang="zh-CN" altLang="en-US" sz="2000" b="1" dirty="0">
                <a:latin typeface="等线" panose="02010600030101010101" charset="-122"/>
                <a:ea typeface="等线" panose="02010600030101010101" charset="-122"/>
                <a:cs typeface="微软雅黑" panose="020B0503020204020204" pitchFamily="34" charset="-122"/>
              </a:rPr>
              <a:t>万只，提升到10万只</a:t>
            </a:r>
          </a:p>
          <a:p>
            <a:pPr algn="just"/>
            <a:r>
              <a:rPr lang="zh-CN" altLang="en-US" sz="2000" b="1" dirty="0">
                <a:latin typeface="等线" panose="02010600030101010101" charset="-122"/>
                <a:ea typeface="等线" panose="02010600030101010101" charset="-122"/>
                <a:cs typeface="微软雅黑" panose="020B0503020204020204" pitchFamily="34" charset="-122"/>
              </a:rPr>
              <a:t>        # 特种电容器产线：从现有1条产线的2000台，提升到3000台</a:t>
            </a:r>
          </a:p>
          <a:p>
            <a:pPr algn="just"/>
            <a:r>
              <a:rPr lang="zh-CN" altLang="en-US" sz="2000" b="1" dirty="0">
                <a:latin typeface="等线" panose="02010600030101010101" charset="-122"/>
                <a:ea typeface="等线" panose="02010600030101010101" charset="-122"/>
                <a:cs typeface="微软雅黑" panose="020B0503020204020204" pitchFamily="34" charset="-122"/>
              </a:rPr>
              <a:t>        # 传统工业电容器产线：从现有2条产线的100万只，提升到200万只</a:t>
            </a:r>
            <a:endParaRPr lang="en-US" altLang="zh-CN" sz="2000" dirty="0">
              <a:latin typeface="等线" panose="02010600030101010101" charset="-122"/>
              <a:ea typeface="等线" panose="02010600030101010101" charset="-122"/>
              <a:cs typeface="微软雅黑" panose="020B0503020204020204" pitchFamily="34" charset="-122"/>
            </a:endParaRPr>
          </a:p>
          <a:p>
            <a:pPr algn="just"/>
            <a:endParaRPr lang="en-US" altLang="zh-CN" sz="2000" b="1" dirty="0">
              <a:latin typeface="+mn-ea"/>
            </a:endParaRPr>
          </a:p>
        </p:txBody>
      </p:sp>
      <p:sp>
        <p:nvSpPr>
          <p:cNvPr id="8" name="文本框 7"/>
          <p:cNvSpPr txBox="1"/>
          <p:nvPr/>
        </p:nvSpPr>
        <p:spPr>
          <a:xfrm>
            <a:off x="1238250" y="213052"/>
            <a:ext cx="6096000" cy="523220"/>
          </a:xfrm>
          <a:prstGeom prst="rect">
            <a:avLst/>
          </a:prstGeom>
          <a:noFill/>
        </p:spPr>
        <p:txBody>
          <a:bodyPr wrap="square">
            <a:spAutoFit/>
          </a:bodyPr>
          <a:lstStyle/>
          <a:p>
            <a:r>
              <a:rPr lang="en-US" altLang="zh-CN" sz="2800" b="1" dirty="0">
                <a:solidFill>
                  <a:srgbClr val="222932"/>
                </a:solidFill>
                <a:latin typeface="等线" panose="02010600030101010101" charset="-122"/>
                <a:ea typeface="等线" panose="02010600030101010101" charset="-122"/>
                <a:cs typeface="+mn-ea"/>
                <a:sym typeface="+mn-lt"/>
              </a:rPr>
              <a:t>2022~2024</a:t>
            </a:r>
            <a:r>
              <a:rPr lang="zh-CN" altLang="en-US" sz="2800" b="1" dirty="0">
                <a:solidFill>
                  <a:srgbClr val="222932"/>
                </a:solidFill>
                <a:latin typeface="等线" panose="02010600030101010101" charset="-122"/>
                <a:ea typeface="等线" panose="02010600030101010101" charset="-122"/>
                <a:cs typeface="+mn-ea"/>
                <a:sym typeface="+mn-lt"/>
              </a:rPr>
              <a:t>年发展规划</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6319520" y="3529330"/>
            <a:ext cx="5574665" cy="3076575"/>
          </a:xfrm>
          <a:prstGeom prst="rect">
            <a:avLst/>
          </a:prstGeom>
        </p:spPr>
      </p:pic>
      <p:pic>
        <p:nvPicPr>
          <p:cNvPr id="47" name="Picture 6" descr="C:\Users\Administrator\Desktop\微信图片_201910111605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680" y="213052"/>
            <a:ext cx="655955" cy="56792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238250" y="213052"/>
            <a:ext cx="6096000" cy="523220"/>
          </a:xfrm>
          <a:prstGeom prst="rect">
            <a:avLst/>
          </a:prstGeom>
          <a:noFill/>
        </p:spPr>
        <p:txBody>
          <a:bodyPr wrap="square">
            <a:spAutoFit/>
          </a:bodyPr>
          <a:lstStyle/>
          <a:p>
            <a:r>
              <a:rPr lang="en-US" altLang="zh-CN" sz="2800" b="1" dirty="0">
                <a:solidFill>
                  <a:srgbClr val="222932"/>
                </a:solidFill>
                <a:latin typeface="等线" panose="02010600030101010101" charset="-122"/>
                <a:ea typeface="等线" panose="02010600030101010101" charset="-122"/>
                <a:cs typeface="+mn-ea"/>
                <a:sym typeface="+mn-lt"/>
              </a:rPr>
              <a:t>2022~2024</a:t>
            </a:r>
            <a:r>
              <a:rPr lang="zh-CN" altLang="en-US" sz="2800" b="1" dirty="0">
                <a:solidFill>
                  <a:srgbClr val="222932"/>
                </a:solidFill>
                <a:latin typeface="等线" panose="02010600030101010101" charset="-122"/>
                <a:ea typeface="等线" panose="02010600030101010101" charset="-122"/>
                <a:cs typeface="+mn-ea"/>
                <a:sym typeface="+mn-lt"/>
              </a:rPr>
              <a:t>年发展规划</a:t>
            </a:r>
          </a:p>
        </p:txBody>
      </p:sp>
      <p:sp>
        <p:nvSpPr>
          <p:cNvPr id="2" name="文本框 1"/>
          <p:cNvSpPr txBox="1"/>
          <p:nvPr/>
        </p:nvSpPr>
        <p:spPr>
          <a:xfrm>
            <a:off x="623570" y="1196975"/>
            <a:ext cx="7889875" cy="3846195"/>
          </a:xfrm>
          <a:prstGeom prst="rect">
            <a:avLst/>
          </a:prstGeom>
          <a:noFill/>
        </p:spPr>
        <p:txBody>
          <a:bodyPr wrap="square">
            <a:spAutoFit/>
          </a:bodyPr>
          <a:lstStyle/>
          <a:p>
            <a:pPr algn="just"/>
            <a:endParaRPr lang="en-US" altLang="zh-CN" sz="2000" b="1" dirty="0">
              <a:latin typeface="等线" panose="02010600030101010101" charset="-122"/>
              <a:ea typeface="等线" panose="02010600030101010101" charset="-122"/>
              <a:cs typeface="微软雅黑" panose="020B0503020204020204" pitchFamily="34" charset="-122"/>
            </a:endParaRPr>
          </a:p>
          <a:p>
            <a:pPr algn="just"/>
            <a:r>
              <a:rPr lang="en-US" altLang="zh-CN" sz="2000" b="1" strike="noStrike" spc="-1" dirty="0">
                <a:solidFill>
                  <a:srgbClr val="0033CC"/>
                </a:solidFill>
                <a:latin typeface="等线" panose="02010600030101010101" charset="-122"/>
                <a:ea typeface="等线" panose="02010600030101010101" charset="-122"/>
              </a:rPr>
              <a:t>3</a:t>
            </a:r>
            <a:r>
              <a:rPr lang="zh-CN" altLang="en-US" sz="2000" b="1" strike="noStrike" spc="-1" dirty="0">
                <a:solidFill>
                  <a:srgbClr val="0033CC"/>
                </a:solidFill>
                <a:latin typeface="等线" panose="02010600030101010101" charset="-122"/>
                <a:ea typeface="等线" panose="02010600030101010101" charset="-122"/>
              </a:rPr>
              <a:t>、新建镀膜工厂</a:t>
            </a:r>
            <a:endParaRPr lang="en-US" altLang="zh-CN" sz="2000" b="1" strike="noStrike" spc="-1" dirty="0">
              <a:solidFill>
                <a:srgbClr val="0033CC"/>
              </a:solidFill>
              <a:latin typeface="等线" panose="02010600030101010101" charset="-122"/>
              <a:ea typeface="等线" panose="02010600030101010101" charset="-122"/>
            </a:endParaRPr>
          </a:p>
          <a:p>
            <a:pPr algn="just"/>
            <a:endParaRPr lang="en-US" altLang="zh-CN" sz="800" b="1" spc="-1" dirty="0">
              <a:solidFill>
                <a:srgbClr val="0033CC"/>
              </a:solidFill>
              <a:latin typeface="等线" panose="02010600030101010101" charset="-122"/>
              <a:ea typeface="等线" panose="02010600030101010101" charset="-122"/>
            </a:endParaRPr>
          </a:p>
          <a:p>
            <a:pPr algn="just"/>
            <a:r>
              <a:rPr lang="en-US" altLang="zh-CN" sz="2000" b="1" strike="noStrike" spc="-1" dirty="0">
                <a:solidFill>
                  <a:srgbClr val="0033CC"/>
                </a:solidFill>
                <a:latin typeface="等线" panose="02010600030101010101" charset="-122"/>
                <a:ea typeface="等线" panose="02010600030101010101" charset="-122"/>
              </a:rPr>
              <a:t>     </a:t>
            </a:r>
            <a:r>
              <a:rPr lang="zh-CN" altLang="en-US" sz="1800" b="1" strike="noStrike"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rPr>
              <a:t>与韩国NUINTEK合资投建薄膜蒸镀-分切产线，50%的金属化薄膜实现自主供给；同时建设新能源汽车生产线</a:t>
            </a:r>
          </a:p>
          <a:p>
            <a:pPr algn="just"/>
            <a:endParaRPr lang="zh-CN" altLang="zh-CN" sz="2000" strike="noStrike" spc="-1" dirty="0">
              <a:latin typeface="等线" panose="02010600030101010101" charset="-122"/>
              <a:ea typeface="等线" panose="02010600030101010101" charset="-122"/>
            </a:endParaRPr>
          </a:p>
          <a:p>
            <a:pPr algn="just"/>
            <a:endParaRPr lang="zh-CN" altLang="zh-CN" sz="2000" strike="noStrike" spc="-1" dirty="0">
              <a:latin typeface="等线" panose="02010600030101010101" charset="-122"/>
              <a:ea typeface="等线" panose="02010600030101010101" charset="-122"/>
            </a:endParaRPr>
          </a:p>
          <a:p>
            <a:pPr algn="just">
              <a:buClrTx/>
              <a:buSzTx/>
              <a:buFontTx/>
            </a:pPr>
            <a:r>
              <a:rPr lang="en-US" altLang="zh-CN" sz="2000" b="1" strike="noStrike" spc="-1" dirty="0">
                <a:solidFill>
                  <a:srgbClr val="0033CC"/>
                </a:solidFill>
                <a:latin typeface="等线" panose="02010600030101010101" charset="-122"/>
                <a:ea typeface="等线" panose="02010600030101010101" charset="-122"/>
              </a:rPr>
              <a:t>4、新的生产基地建设</a:t>
            </a:r>
          </a:p>
          <a:p>
            <a:pPr algn="just"/>
            <a:endParaRPr lang="zh-CN" altLang="en-US" sz="2000" strike="noStrike" spc="-1" dirty="0">
              <a:latin typeface="等线" panose="02010600030101010101" charset="-122"/>
              <a:ea typeface="等线" panose="02010600030101010101" charset="-122"/>
            </a:endParaRPr>
          </a:p>
          <a:p>
            <a:pPr algn="just"/>
            <a:r>
              <a:rPr lang="zh-CN" altLang="en-US" sz="1800" b="1" strike="noStrike" dirty="0">
                <a:solidFill>
                  <a:schemeClr val="tx1">
                    <a:lumMod val="85000"/>
                    <a:lumOff val="15000"/>
                  </a:schemeClr>
                </a:solidFill>
                <a:latin typeface="等线" panose="02010600030101010101" charset="-122"/>
                <a:ea typeface="等线" panose="02010600030101010101" charset="-122"/>
                <a:cs typeface="微软雅黑" panose="020B0503020204020204" pitchFamily="34" charset="-122"/>
              </a:rPr>
              <a:t>投建新生产基地，为生产规模进一步扩大及新的产品线做规划</a:t>
            </a:r>
            <a:endParaRPr lang="zh-CN" altLang="en-US" sz="2000" strike="noStrike" spc="-1" dirty="0">
              <a:latin typeface="等线" panose="02010600030101010101" charset="-122"/>
              <a:ea typeface="等线" panose="02010600030101010101" charset="-122"/>
            </a:endParaRPr>
          </a:p>
          <a:p>
            <a:pPr algn="just"/>
            <a:r>
              <a:rPr lang="zh-CN" altLang="en-US" sz="2000" strike="noStrike" spc="-1" dirty="0">
                <a:latin typeface="等线" panose="02010600030101010101" charset="-122"/>
                <a:ea typeface="等线" panose="02010600030101010101" charset="-122"/>
              </a:rPr>
              <a:t> </a:t>
            </a:r>
            <a:endParaRPr lang="en-US" altLang="zh-CN" sz="2000" strike="noStrike" spc="-1" dirty="0">
              <a:latin typeface="等线" panose="02010600030101010101" charset="-122"/>
              <a:ea typeface="等线" panose="02010600030101010101" charset="-122"/>
            </a:endParaRPr>
          </a:p>
          <a:p>
            <a:pPr algn="just"/>
            <a:endParaRPr lang="en-US" altLang="zh-CN" sz="2000" dirty="0">
              <a:latin typeface="等线" panose="02010600030101010101" charset="-122"/>
              <a:ea typeface="等线" panose="02010600030101010101" charset="-122"/>
              <a:cs typeface="微软雅黑" panose="020B0503020204020204" pitchFamily="34" charset="-122"/>
            </a:endParaRPr>
          </a:p>
          <a:p>
            <a:pPr algn="just"/>
            <a:endParaRPr lang="en-US" altLang="zh-CN" sz="2000" b="1" dirty="0">
              <a:latin typeface="+mn-ea"/>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Picture 6" descr="C:\Users\Administrator\Desktop\微信图片_20191011160514.png"/>
          <p:cNvPicPr/>
          <p:nvPr/>
        </p:nvPicPr>
        <p:blipFill>
          <a:blip r:embed="rId2"/>
          <a:stretch>
            <a:fillRect/>
          </a:stretch>
        </p:blipFill>
        <p:spPr>
          <a:xfrm>
            <a:off x="360720" y="213120"/>
            <a:ext cx="655560" cy="567720"/>
          </a:xfrm>
          <a:prstGeom prst="rect">
            <a:avLst/>
          </a:prstGeom>
          <a:ln w="0">
            <a:noFill/>
          </a:ln>
        </p:spPr>
      </p:pic>
      <p:sp>
        <p:nvSpPr>
          <p:cNvPr id="5" name="矩形 4"/>
          <p:cNvSpPr/>
          <p:nvPr/>
        </p:nvSpPr>
        <p:spPr>
          <a:xfrm>
            <a:off x="1167156" y="207685"/>
            <a:ext cx="3156633" cy="523220"/>
          </a:xfrm>
          <a:prstGeom prst="rect">
            <a:avLst/>
          </a:prstGeom>
          <a:effectLst>
            <a:outerShdw blurRad="50800" dist="38100" algn="l" rotWithShape="0">
              <a:prstClr val="black">
                <a:alpha val="40000"/>
              </a:prstClr>
            </a:outerShdw>
          </a:effectLst>
        </p:spPr>
        <p:txBody>
          <a:bodyPr wrap="none">
            <a:spAutoFit/>
          </a:bodyPr>
          <a:lstStyle/>
          <a:p>
            <a:r>
              <a:rPr lang="zh-CN" altLang="en-US" sz="2800" b="1" dirty="0">
                <a:latin typeface="等线" panose="02010600030101010101" charset="-122"/>
                <a:ea typeface="等线" panose="02010600030101010101" charset="-122"/>
              </a:rPr>
              <a:t>产品技术发展路线</a:t>
            </a:r>
            <a:r>
              <a:rPr lang="en-US" altLang="zh-CN" sz="2800" b="1" dirty="0">
                <a:latin typeface="等线" panose="02010600030101010101" charset="-122"/>
                <a:ea typeface="等线" panose="02010600030101010101" charset="-122"/>
              </a:rPr>
              <a:t> </a:t>
            </a:r>
            <a:endParaRPr lang="zh-CN" altLang="en-US" sz="2800" b="1" dirty="0">
              <a:latin typeface="等线" panose="02010600030101010101" charset="-122"/>
              <a:ea typeface="等线" panose="02010600030101010101" charset="-122"/>
            </a:endParaRPr>
          </a:p>
        </p:txBody>
      </p:sp>
      <p:sp>
        <p:nvSpPr>
          <p:cNvPr id="6" name="矩形 5"/>
          <p:cNvSpPr/>
          <p:nvPr/>
        </p:nvSpPr>
        <p:spPr>
          <a:xfrm>
            <a:off x="612051" y="1264351"/>
            <a:ext cx="1667526" cy="1056798"/>
          </a:xfrm>
          <a:prstGeom prst="rect">
            <a:avLst/>
          </a:prstGeom>
          <a:solidFill>
            <a:srgbClr val="00B0F0"/>
          </a:soli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391970" y="1258613"/>
            <a:ext cx="9028587" cy="101576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8" name="矩形 7"/>
          <p:cNvSpPr/>
          <p:nvPr/>
        </p:nvSpPr>
        <p:spPr>
          <a:xfrm>
            <a:off x="619820" y="2519166"/>
            <a:ext cx="1667527" cy="1056798"/>
          </a:xfrm>
          <a:prstGeom prst="rect">
            <a:avLst/>
          </a:prstGeom>
          <a:solidFill>
            <a:srgbClr val="9966FF"/>
          </a:soli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99740" y="2575991"/>
            <a:ext cx="9028587" cy="990558"/>
          </a:xfrm>
          <a:prstGeom prst="rect">
            <a:avLst/>
          </a:prstGeo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19820" y="3870913"/>
            <a:ext cx="1659758" cy="854231"/>
          </a:xfrm>
          <a:prstGeom prst="rect">
            <a:avLst/>
          </a:prstGeom>
          <a:solidFill>
            <a:srgbClr val="66CCFF"/>
          </a:soli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14317" y="3873545"/>
            <a:ext cx="9006240" cy="851600"/>
          </a:xfrm>
          <a:prstGeom prst="rect">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98572" y="5014531"/>
            <a:ext cx="1659758" cy="939790"/>
          </a:xfrm>
          <a:prstGeom prst="rect">
            <a:avLst/>
          </a:prstGeom>
          <a:solidFill>
            <a:srgbClr val="99CC00"/>
          </a:soli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426813" y="5040695"/>
            <a:ext cx="8993744" cy="962447"/>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16336" y="1566317"/>
            <a:ext cx="1224363" cy="400110"/>
          </a:xfrm>
          <a:prstGeom prst="rect">
            <a:avLst/>
          </a:prstGeom>
        </p:spPr>
        <p:txBody>
          <a:bodyPr wrap="square">
            <a:spAutoFit/>
          </a:bodyPr>
          <a:lstStyle/>
          <a:p>
            <a:r>
              <a:rPr lang="zh-CN" altLang="en-US" sz="2000" b="1" dirty="0">
                <a:solidFill>
                  <a:srgbClr val="FFFF00"/>
                </a:solidFill>
                <a:latin typeface="等线" panose="02010600030101010101" charset="-122"/>
                <a:ea typeface="等线" panose="02010600030101010101" charset="-122"/>
              </a:rPr>
              <a:t>耐高温</a:t>
            </a:r>
            <a:endParaRPr lang="en-US" altLang="zh-CN" sz="2000" b="1" dirty="0">
              <a:solidFill>
                <a:srgbClr val="FFFF00"/>
              </a:solidFill>
              <a:latin typeface="等线" panose="02010600030101010101" charset="-122"/>
              <a:ea typeface="等线" panose="02010600030101010101" charset="-122"/>
            </a:endParaRPr>
          </a:p>
        </p:txBody>
      </p:sp>
      <p:sp>
        <p:nvSpPr>
          <p:cNvPr id="17" name="矩形 16"/>
          <p:cNvSpPr/>
          <p:nvPr/>
        </p:nvSpPr>
        <p:spPr>
          <a:xfrm>
            <a:off x="716230" y="4097973"/>
            <a:ext cx="1591077" cy="400110"/>
          </a:xfrm>
          <a:prstGeom prst="rect">
            <a:avLst/>
          </a:prstGeom>
        </p:spPr>
        <p:txBody>
          <a:bodyPr wrap="square">
            <a:spAutoFit/>
          </a:bodyPr>
          <a:lstStyle/>
          <a:p>
            <a:r>
              <a:rPr lang="zh-CN" altLang="en-US" sz="2000" b="1" dirty="0">
                <a:solidFill>
                  <a:srgbClr val="FFFF00"/>
                </a:solidFill>
                <a:latin typeface="等线" panose="02010600030101010101" charset="-122"/>
                <a:ea typeface="等线" panose="02010600030101010101" charset="-122"/>
              </a:rPr>
              <a:t>高能量密度</a:t>
            </a:r>
            <a:endParaRPr lang="en-US" altLang="zh-CN" sz="2000" b="1" dirty="0">
              <a:solidFill>
                <a:srgbClr val="FFFF00"/>
              </a:solidFill>
              <a:latin typeface="等线" panose="02010600030101010101" charset="-122"/>
              <a:ea typeface="等线" panose="02010600030101010101" charset="-122"/>
            </a:endParaRPr>
          </a:p>
        </p:txBody>
      </p:sp>
      <p:sp>
        <p:nvSpPr>
          <p:cNvPr id="18" name="矩形 17"/>
          <p:cNvSpPr/>
          <p:nvPr/>
        </p:nvSpPr>
        <p:spPr>
          <a:xfrm>
            <a:off x="923625" y="5129087"/>
            <a:ext cx="1224363" cy="707886"/>
          </a:xfrm>
          <a:prstGeom prst="rect">
            <a:avLst/>
          </a:prstGeom>
        </p:spPr>
        <p:txBody>
          <a:bodyPr wrap="square">
            <a:spAutoFit/>
          </a:bodyPr>
          <a:lstStyle/>
          <a:p>
            <a:r>
              <a:rPr lang="zh-CN" altLang="en-US" sz="2000" b="1" dirty="0">
                <a:solidFill>
                  <a:srgbClr val="FFFF00"/>
                </a:solidFill>
                <a:latin typeface="等线" panose="02010600030101010101" charset="-122"/>
                <a:ea typeface="等线" panose="02010600030101010101" charset="-122"/>
              </a:rPr>
              <a:t>小型化</a:t>
            </a:r>
            <a:endParaRPr lang="en-US" altLang="zh-CN" sz="2000" b="1" dirty="0">
              <a:solidFill>
                <a:srgbClr val="FFFF00"/>
              </a:solidFill>
              <a:latin typeface="等线" panose="02010600030101010101" charset="-122"/>
              <a:ea typeface="等线" panose="02010600030101010101" charset="-122"/>
            </a:endParaRPr>
          </a:p>
          <a:p>
            <a:r>
              <a:rPr lang="zh-CN" altLang="en-US" sz="2000" b="1" dirty="0">
                <a:solidFill>
                  <a:srgbClr val="FFFF00"/>
                </a:solidFill>
                <a:latin typeface="等线" panose="02010600030101010101" charset="-122"/>
                <a:ea typeface="等线" panose="02010600030101010101" charset="-122"/>
              </a:rPr>
              <a:t>片式化</a:t>
            </a:r>
            <a:endParaRPr lang="en-US" altLang="zh-CN" sz="2000" b="1" dirty="0">
              <a:solidFill>
                <a:srgbClr val="FFFF00"/>
              </a:solidFill>
              <a:latin typeface="等线" panose="02010600030101010101" charset="-122"/>
              <a:ea typeface="等线" panose="02010600030101010101" charset="-122"/>
            </a:endParaRPr>
          </a:p>
        </p:txBody>
      </p:sp>
      <p:sp>
        <p:nvSpPr>
          <p:cNvPr id="19" name="矩形 18"/>
          <p:cNvSpPr/>
          <p:nvPr/>
        </p:nvSpPr>
        <p:spPr>
          <a:xfrm>
            <a:off x="833646" y="2838598"/>
            <a:ext cx="1659757" cy="400110"/>
          </a:xfrm>
          <a:prstGeom prst="rect">
            <a:avLst/>
          </a:prstGeom>
        </p:spPr>
        <p:txBody>
          <a:bodyPr wrap="square">
            <a:spAutoFit/>
          </a:bodyPr>
          <a:lstStyle/>
          <a:p>
            <a:r>
              <a:rPr lang="zh-CN" altLang="en-US" sz="2000" b="1" dirty="0">
                <a:solidFill>
                  <a:srgbClr val="FFFF00"/>
                </a:solidFill>
                <a:latin typeface="等线" panose="02010600030101010101" charset="-122"/>
                <a:ea typeface="等线" panose="02010600030101010101" charset="-122"/>
              </a:rPr>
              <a:t>高可靠性</a:t>
            </a:r>
            <a:endParaRPr lang="en-US" altLang="zh-CN" sz="2000" b="1" dirty="0">
              <a:solidFill>
                <a:srgbClr val="FFFF00"/>
              </a:solidFill>
              <a:latin typeface="等线" panose="02010600030101010101" charset="-122"/>
              <a:ea typeface="等线" panose="02010600030101010101" charset="-122"/>
            </a:endParaRPr>
          </a:p>
        </p:txBody>
      </p:sp>
      <p:sp>
        <p:nvSpPr>
          <p:cNvPr id="21" name="右箭头 20"/>
          <p:cNvSpPr/>
          <p:nvPr/>
        </p:nvSpPr>
        <p:spPr>
          <a:xfrm>
            <a:off x="612050" y="1052736"/>
            <a:ext cx="10884550" cy="144016"/>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五角星 21"/>
          <p:cNvSpPr/>
          <p:nvPr/>
        </p:nvSpPr>
        <p:spPr>
          <a:xfrm>
            <a:off x="2888609" y="1124765"/>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五角星 22"/>
          <p:cNvSpPr/>
          <p:nvPr/>
        </p:nvSpPr>
        <p:spPr>
          <a:xfrm>
            <a:off x="4655840" y="1133888"/>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五角星 23"/>
          <p:cNvSpPr/>
          <p:nvPr/>
        </p:nvSpPr>
        <p:spPr>
          <a:xfrm>
            <a:off x="6820770" y="1145108"/>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五角星 24"/>
          <p:cNvSpPr/>
          <p:nvPr/>
        </p:nvSpPr>
        <p:spPr>
          <a:xfrm>
            <a:off x="9330070" y="1144494"/>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矩形 25"/>
          <p:cNvSpPr/>
          <p:nvPr/>
        </p:nvSpPr>
        <p:spPr>
          <a:xfrm>
            <a:off x="2694004"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2020</a:t>
            </a:r>
          </a:p>
        </p:txBody>
      </p:sp>
      <p:sp>
        <p:nvSpPr>
          <p:cNvPr id="27" name="矩形 26"/>
          <p:cNvSpPr/>
          <p:nvPr/>
        </p:nvSpPr>
        <p:spPr>
          <a:xfrm>
            <a:off x="4150761"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2021</a:t>
            </a:r>
          </a:p>
        </p:txBody>
      </p:sp>
      <p:sp>
        <p:nvSpPr>
          <p:cNvPr id="28" name="矩形 27"/>
          <p:cNvSpPr/>
          <p:nvPr/>
        </p:nvSpPr>
        <p:spPr>
          <a:xfrm>
            <a:off x="6528048"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2023</a:t>
            </a:r>
          </a:p>
        </p:txBody>
      </p:sp>
      <p:sp>
        <p:nvSpPr>
          <p:cNvPr id="29" name="矩形 28"/>
          <p:cNvSpPr/>
          <p:nvPr/>
        </p:nvSpPr>
        <p:spPr>
          <a:xfrm>
            <a:off x="9117650"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2025</a:t>
            </a:r>
          </a:p>
        </p:txBody>
      </p:sp>
      <p:cxnSp>
        <p:nvCxnSpPr>
          <p:cNvPr id="39" name="直接箭头连接符 38"/>
          <p:cNvCxnSpPr/>
          <p:nvPr/>
        </p:nvCxnSpPr>
        <p:spPr>
          <a:xfrm>
            <a:off x="4655840" y="978873"/>
            <a:ext cx="0" cy="5879127"/>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396005" y="1294742"/>
            <a:ext cx="9388627" cy="276999"/>
          </a:xfrm>
          <a:prstGeom prst="rect">
            <a:avLst/>
          </a:prstGeom>
        </p:spPr>
        <p:txBody>
          <a:bodyPr wrap="square">
            <a:spAutoFit/>
          </a:bodyPr>
          <a:lstStyle/>
          <a:p>
            <a:r>
              <a:rPr lang="zh-CN" altLang="en-US" sz="1200" b="1" dirty="0">
                <a:latin typeface="微软雅黑" panose="020B0503020204020204" pitchFamily="34" charset="-122"/>
                <a:ea typeface="微软雅黑" panose="020B0503020204020204" pitchFamily="34" charset="-122"/>
              </a:rPr>
              <a:t>介质： 高温</a:t>
            </a:r>
            <a:r>
              <a:rPr lang="en-US" altLang="zh-CN" sz="1200" b="1" dirty="0">
                <a:latin typeface="微软雅黑" panose="020B0503020204020204" pitchFamily="34" charset="-122"/>
                <a:ea typeface="微软雅黑" panose="020B0503020204020204" pitchFamily="34" charset="-122"/>
              </a:rPr>
              <a:t>PP(110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高温</a:t>
            </a:r>
            <a:r>
              <a:rPr lang="en-US" altLang="zh-CN" sz="1200" b="1" dirty="0">
                <a:latin typeface="微软雅黑" panose="020B0503020204020204" pitchFamily="34" charset="-122"/>
                <a:ea typeface="微软雅黑" panose="020B0503020204020204" pitchFamily="34" charset="-122"/>
              </a:rPr>
              <a:t>PP</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125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   --------</a:t>
            </a:r>
            <a:r>
              <a:rPr lang="zh-CN" altLang="en-US" sz="1200" b="1" dirty="0">
                <a:latin typeface="微软雅黑" panose="020B0503020204020204" pitchFamily="34" charset="-122"/>
                <a:ea typeface="微软雅黑" panose="020B0503020204020204" pitchFamily="34" charset="-122"/>
              </a:rPr>
              <a:t>其他高温介质</a:t>
            </a:r>
            <a:r>
              <a:rPr lang="en-US" altLang="zh-CN" sz="1200" b="1" dirty="0">
                <a:latin typeface="微软雅黑" panose="020B0503020204020204" pitchFamily="34" charset="-122"/>
                <a:ea typeface="微软雅黑" panose="020B0503020204020204" pitchFamily="34" charset="-122"/>
              </a:rPr>
              <a:t>150~160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ELCRES™ HTV150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PPS</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p:txBody>
      </p:sp>
      <p:sp>
        <p:nvSpPr>
          <p:cNvPr id="31" name="矩形 30"/>
          <p:cNvSpPr/>
          <p:nvPr/>
        </p:nvSpPr>
        <p:spPr>
          <a:xfrm>
            <a:off x="764240" y="6162891"/>
            <a:ext cx="1224363" cy="400110"/>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高频应用</a:t>
            </a:r>
            <a:endParaRPr lang="en-US" altLang="zh-CN" sz="2000" b="1" dirty="0">
              <a:latin typeface="微软雅黑" panose="020B0503020204020204" pitchFamily="34" charset="-122"/>
              <a:ea typeface="微软雅黑" panose="020B0503020204020204" pitchFamily="34" charset="-122"/>
            </a:endParaRPr>
          </a:p>
        </p:txBody>
      </p:sp>
      <p:cxnSp>
        <p:nvCxnSpPr>
          <p:cNvPr id="32" name="直接箭头连接符 31"/>
          <p:cNvCxnSpPr/>
          <p:nvPr/>
        </p:nvCxnSpPr>
        <p:spPr>
          <a:xfrm>
            <a:off x="6888088" y="880097"/>
            <a:ext cx="0" cy="5879127"/>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386717" y="1633472"/>
            <a:ext cx="1525437" cy="276999"/>
          </a:xfrm>
          <a:prstGeom prst="rect">
            <a:avLst/>
          </a:prstGeom>
        </p:spPr>
        <p:txBody>
          <a:bodyPr wrap="square">
            <a:spAutoFit/>
          </a:bodyPr>
          <a:lstStyle/>
          <a:p>
            <a:r>
              <a:rPr lang="zh-CN" altLang="en-US" sz="1200" b="1" dirty="0">
                <a:solidFill>
                  <a:srgbClr val="F4642A"/>
                </a:solidFill>
                <a:latin typeface="微软雅黑" panose="020B0503020204020204" pitchFamily="34" charset="-122"/>
                <a:ea typeface="微软雅黑" panose="020B0503020204020204" pitchFamily="34" charset="-122"/>
              </a:rPr>
              <a:t>高温寿命试验</a:t>
            </a:r>
            <a:endParaRPr lang="en-US" altLang="zh-CN" sz="1200" b="1" dirty="0">
              <a:solidFill>
                <a:srgbClr val="F4642A"/>
              </a:solidFill>
              <a:latin typeface="微软雅黑" panose="020B0503020204020204" pitchFamily="34" charset="-122"/>
              <a:ea typeface="微软雅黑" panose="020B0503020204020204" pitchFamily="34" charset="-122"/>
            </a:endParaRPr>
          </a:p>
        </p:txBody>
      </p:sp>
      <p:sp>
        <p:nvSpPr>
          <p:cNvPr id="34" name="矩形 33"/>
          <p:cNvSpPr/>
          <p:nvPr/>
        </p:nvSpPr>
        <p:spPr>
          <a:xfrm>
            <a:off x="2496500" y="1923563"/>
            <a:ext cx="152543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85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1.3Un</a:t>
            </a:r>
          </a:p>
          <a:p>
            <a:r>
              <a:rPr lang="en-US" altLang="zh-CN" sz="1200" b="1" dirty="0">
                <a:latin typeface="微软雅黑" panose="020B0503020204020204" pitchFamily="34" charset="-122"/>
                <a:ea typeface="微软雅黑" panose="020B0503020204020204" pitchFamily="34" charset="-122"/>
              </a:rPr>
              <a:t>1000h</a:t>
            </a:r>
          </a:p>
        </p:txBody>
      </p:sp>
      <p:sp>
        <p:nvSpPr>
          <p:cNvPr id="35" name="矩形 34"/>
          <p:cNvSpPr/>
          <p:nvPr/>
        </p:nvSpPr>
        <p:spPr>
          <a:xfrm>
            <a:off x="4227083" y="1938494"/>
            <a:ext cx="152543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95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1.2Un</a:t>
            </a:r>
          </a:p>
          <a:p>
            <a:r>
              <a:rPr lang="en-US" altLang="zh-CN" sz="1200" b="1" dirty="0">
                <a:latin typeface="微软雅黑" panose="020B0503020204020204" pitchFamily="34" charset="-122"/>
                <a:ea typeface="微软雅黑" panose="020B0503020204020204" pitchFamily="34" charset="-122"/>
              </a:rPr>
              <a:t>1000h</a:t>
            </a:r>
          </a:p>
        </p:txBody>
      </p:sp>
      <p:sp>
        <p:nvSpPr>
          <p:cNvPr id="36" name="矩形 35"/>
          <p:cNvSpPr/>
          <p:nvPr/>
        </p:nvSpPr>
        <p:spPr>
          <a:xfrm>
            <a:off x="5915197" y="1938494"/>
            <a:ext cx="152543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105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1.0Un</a:t>
            </a:r>
          </a:p>
          <a:p>
            <a:r>
              <a:rPr lang="en-US" altLang="zh-CN" sz="1200" b="1" dirty="0">
                <a:latin typeface="微软雅黑" panose="020B0503020204020204" pitchFamily="34" charset="-122"/>
                <a:ea typeface="微软雅黑" panose="020B0503020204020204" pitchFamily="34" charset="-122"/>
              </a:rPr>
              <a:t>2000h</a:t>
            </a:r>
          </a:p>
        </p:txBody>
      </p:sp>
      <p:sp>
        <p:nvSpPr>
          <p:cNvPr id="37" name="矩形 36"/>
          <p:cNvSpPr/>
          <p:nvPr/>
        </p:nvSpPr>
        <p:spPr>
          <a:xfrm>
            <a:off x="8464125" y="1938494"/>
            <a:ext cx="152543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125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1.0Un</a:t>
            </a:r>
          </a:p>
          <a:p>
            <a:r>
              <a:rPr lang="en-US" altLang="zh-CN" sz="1200" b="1" dirty="0">
                <a:latin typeface="微软雅黑" panose="020B0503020204020204" pitchFamily="34" charset="-122"/>
                <a:ea typeface="微软雅黑" panose="020B0503020204020204" pitchFamily="34" charset="-122"/>
              </a:rPr>
              <a:t>2000h</a:t>
            </a:r>
          </a:p>
        </p:txBody>
      </p:sp>
      <p:sp>
        <p:nvSpPr>
          <p:cNvPr id="38" name="矩形 37"/>
          <p:cNvSpPr/>
          <p:nvPr/>
        </p:nvSpPr>
        <p:spPr>
          <a:xfrm>
            <a:off x="2377379" y="2745895"/>
            <a:ext cx="1525437" cy="276999"/>
          </a:xfrm>
          <a:prstGeom prst="rect">
            <a:avLst/>
          </a:prstGeom>
        </p:spPr>
        <p:txBody>
          <a:bodyPr wrap="square">
            <a:spAutoFit/>
          </a:bodyPr>
          <a:lstStyle/>
          <a:p>
            <a:r>
              <a:rPr lang="zh-CN" altLang="en-US" sz="1200" b="1" dirty="0">
                <a:solidFill>
                  <a:srgbClr val="F4642A"/>
                </a:solidFill>
                <a:latin typeface="微软雅黑" panose="020B0503020204020204" pitchFamily="34" charset="-122"/>
                <a:ea typeface="微软雅黑" panose="020B0503020204020204" pitchFamily="34" charset="-122"/>
              </a:rPr>
              <a:t>高温高湿负荷试验</a:t>
            </a:r>
            <a:endParaRPr lang="en-US" altLang="zh-CN" sz="1200" b="1" dirty="0">
              <a:latin typeface="微软雅黑" panose="020B0503020204020204" pitchFamily="34" charset="-122"/>
              <a:ea typeface="微软雅黑" panose="020B0503020204020204" pitchFamily="34" charset="-122"/>
            </a:endParaRPr>
          </a:p>
        </p:txBody>
      </p:sp>
      <p:sp>
        <p:nvSpPr>
          <p:cNvPr id="40" name="矩形 39"/>
          <p:cNvSpPr/>
          <p:nvPr/>
        </p:nvSpPr>
        <p:spPr>
          <a:xfrm>
            <a:off x="2483573" y="3068131"/>
            <a:ext cx="1525437" cy="461665"/>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40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93%RH 1.0Un</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1000h</a:t>
            </a:r>
          </a:p>
        </p:txBody>
      </p:sp>
      <p:sp>
        <p:nvSpPr>
          <p:cNvPr id="41" name="矩形 40"/>
          <p:cNvSpPr/>
          <p:nvPr/>
        </p:nvSpPr>
        <p:spPr>
          <a:xfrm>
            <a:off x="4021001" y="3261440"/>
            <a:ext cx="1525437" cy="461665"/>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70</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95%RH 1.3Un</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1000h</a:t>
            </a:r>
          </a:p>
        </p:txBody>
      </p:sp>
      <p:sp>
        <p:nvSpPr>
          <p:cNvPr id="42" name="矩形 41"/>
          <p:cNvSpPr/>
          <p:nvPr/>
        </p:nvSpPr>
        <p:spPr>
          <a:xfrm>
            <a:off x="5111719" y="2799775"/>
            <a:ext cx="1525437" cy="461665"/>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85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85%RH 1.0Un</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1000h</a:t>
            </a:r>
          </a:p>
        </p:txBody>
      </p:sp>
      <p:sp>
        <p:nvSpPr>
          <p:cNvPr id="43" name="矩形 42"/>
          <p:cNvSpPr/>
          <p:nvPr/>
        </p:nvSpPr>
        <p:spPr>
          <a:xfrm>
            <a:off x="7399875" y="2806521"/>
            <a:ext cx="1525437" cy="461665"/>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sz="1200" b="1" dirty="0">
                <a:latin typeface="微软雅黑" panose="020B0503020204020204" pitchFamily="34" charset="-122"/>
                <a:ea typeface="微软雅黑" panose="020B0503020204020204" pitchFamily="34" charset="-122"/>
              </a:rPr>
              <a:t>85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85%RH 1.0Un</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3000h</a:t>
            </a:r>
          </a:p>
        </p:txBody>
      </p:sp>
      <p:sp>
        <p:nvSpPr>
          <p:cNvPr id="44" name="矩形 43"/>
          <p:cNvSpPr/>
          <p:nvPr/>
        </p:nvSpPr>
        <p:spPr>
          <a:xfrm>
            <a:off x="2461156" y="4128750"/>
            <a:ext cx="1248820" cy="276999"/>
          </a:xfrm>
          <a:prstGeom prst="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2J/cm</a:t>
            </a:r>
            <a:r>
              <a:rPr lang="en-US" altLang="zh-CN" sz="1200" b="1" baseline="30000" dirty="0">
                <a:latin typeface="微软雅黑" panose="020B0503020204020204" pitchFamily="34" charset="-122"/>
                <a:ea typeface="微软雅黑" panose="020B0503020204020204" pitchFamily="34" charset="-122"/>
              </a:rPr>
              <a:t>3</a:t>
            </a:r>
          </a:p>
        </p:txBody>
      </p:sp>
      <p:sp>
        <p:nvSpPr>
          <p:cNvPr id="45" name="矩形 44"/>
          <p:cNvSpPr/>
          <p:nvPr/>
        </p:nvSpPr>
        <p:spPr>
          <a:xfrm>
            <a:off x="4496368" y="4128750"/>
            <a:ext cx="1248820" cy="276999"/>
          </a:xfrm>
          <a:prstGeom prst="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2.5J/cm</a:t>
            </a:r>
            <a:r>
              <a:rPr lang="en-US" altLang="zh-CN" sz="1200" b="1" baseline="30000" dirty="0">
                <a:latin typeface="微软雅黑" panose="020B0503020204020204" pitchFamily="34" charset="-122"/>
                <a:ea typeface="微软雅黑" panose="020B0503020204020204" pitchFamily="34" charset="-122"/>
              </a:rPr>
              <a:t>3</a:t>
            </a:r>
          </a:p>
        </p:txBody>
      </p:sp>
      <p:sp>
        <p:nvSpPr>
          <p:cNvPr id="46" name="矩形 45"/>
          <p:cNvSpPr/>
          <p:nvPr/>
        </p:nvSpPr>
        <p:spPr>
          <a:xfrm>
            <a:off x="6127945" y="4110494"/>
            <a:ext cx="1248820" cy="276999"/>
          </a:xfrm>
          <a:prstGeom prst="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3.0J/cm</a:t>
            </a:r>
            <a:r>
              <a:rPr lang="en-US" altLang="zh-CN" sz="1200" b="1" baseline="30000" dirty="0">
                <a:latin typeface="微软雅黑" panose="020B0503020204020204" pitchFamily="34" charset="-122"/>
                <a:ea typeface="微软雅黑" panose="020B0503020204020204" pitchFamily="34" charset="-122"/>
              </a:rPr>
              <a:t>3</a:t>
            </a:r>
          </a:p>
        </p:txBody>
      </p:sp>
      <p:sp>
        <p:nvSpPr>
          <p:cNvPr id="47" name="矩形 46"/>
          <p:cNvSpPr/>
          <p:nvPr/>
        </p:nvSpPr>
        <p:spPr>
          <a:xfrm>
            <a:off x="8619036" y="4128750"/>
            <a:ext cx="1248820" cy="276999"/>
          </a:xfrm>
          <a:prstGeom prst="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5.0J/cm</a:t>
            </a:r>
            <a:r>
              <a:rPr lang="en-US" altLang="zh-CN" sz="1200" b="1" baseline="30000" dirty="0">
                <a:latin typeface="微软雅黑" panose="020B0503020204020204" pitchFamily="34" charset="-122"/>
                <a:ea typeface="微软雅黑" panose="020B0503020204020204" pitchFamily="34" charset="-122"/>
              </a:rPr>
              <a:t>3</a:t>
            </a:r>
          </a:p>
        </p:txBody>
      </p:sp>
      <p:sp>
        <p:nvSpPr>
          <p:cNvPr id="48" name="矩形 47"/>
          <p:cNvSpPr/>
          <p:nvPr/>
        </p:nvSpPr>
        <p:spPr>
          <a:xfrm>
            <a:off x="2745473" y="6237879"/>
            <a:ext cx="1082580" cy="276999"/>
          </a:xfrm>
          <a:prstGeom prst="rect">
            <a:avLst/>
          </a:prstGeom>
          <a:solidFill>
            <a:schemeClr val="accent5">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20Khz</a:t>
            </a:r>
            <a:endParaRPr lang="en-US" altLang="zh-CN" sz="1200" b="1" baseline="30000" dirty="0">
              <a:latin typeface="微软雅黑" panose="020B0503020204020204" pitchFamily="34" charset="-122"/>
              <a:ea typeface="微软雅黑" panose="020B0503020204020204" pitchFamily="34" charset="-122"/>
            </a:endParaRPr>
          </a:p>
        </p:txBody>
      </p:sp>
      <p:sp>
        <p:nvSpPr>
          <p:cNvPr id="49" name="矩形 48"/>
          <p:cNvSpPr/>
          <p:nvPr/>
        </p:nvSpPr>
        <p:spPr>
          <a:xfrm>
            <a:off x="5445468" y="6268743"/>
            <a:ext cx="1082580" cy="276999"/>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100Khz</a:t>
            </a:r>
            <a:endParaRPr lang="en-US" altLang="zh-CN" sz="1200" b="1" baseline="30000" dirty="0">
              <a:latin typeface="微软雅黑" panose="020B0503020204020204" pitchFamily="34" charset="-122"/>
              <a:ea typeface="微软雅黑" panose="020B0503020204020204" pitchFamily="34" charset="-122"/>
            </a:endParaRPr>
          </a:p>
        </p:txBody>
      </p:sp>
      <p:sp>
        <p:nvSpPr>
          <p:cNvPr id="50" name="矩形 49"/>
          <p:cNvSpPr/>
          <p:nvPr/>
        </p:nvSpPr>
        <p:spPr>
          <a:xfrm>
            <a:off x="7525740" y="6286002"/>
            <a:ext cx="1082580" cy="276999"/>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300Khz</a:t>
            </a:r>
            <a:endParaRPr lang="en-US" altLang="zh-CN" sz="1200" b="1" baseline="30000" dirty="0">
              <a:latin typeface="微软雅黑" panose="020B0503020204020204" pitchFamily="34" charset="-122"/>
              <a:ea typeface="微软雅黑" panose="020B0503020204020204" pitchFamily="34" charset="-122"/>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410" y="5300174"/>
            <a:ext cx="624410" cy="58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335" y="5225855"/>
            <a:ext cx="7239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矩形 50"/>
          <p:cNvSpPr/>
          <p:nvPr/>
        </p:nvSpPr>
        <p:spPr>
          <a:xfrm>
            <a:off x="9463257" y="6268742"/>
            <a:ext cx="1082580" cy="276999"/>
          </a:xfrm>
          <a:prstGeom prst="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1Mhz</a:t>
            </a:r>
            <a:endParaRPr lang="en-US" altLang="zh-CN" sz="1200" b="1" baseline="30000" dirty="0">
              <a:latin typeface="微软雅黑" panose="020B0503020204020204" pitchFamily="34" charset="-122"/>
              <a:ea typeface="微软雅黑" panose="020B0503020204020204" pitchFamily="34" charset="-122"/>
            </a:endParaRP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4555" y="5089970"/>
            <a:ext cx="918055" cy="71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2076" y="5290951"/>
            <a:ext cx="933547" cy="65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7223" y="5315076"/>
            <a:ext cx="855531" cy="53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98874" y="5225855"/>
            <a:ext cx="846028" cy="73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a:srcRect/>
          <a:stretch>
            <a:fillRect/>
          </a:stretch>
        </p:blipFill>
        <p:spPr bwMode="auto">
          <a:xfrm>
            <a:off x="456124" y="1136661"/>
            <a:ext cx="10824451" cy="95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矩形 32"/>
          <p:cNvSpPr/>
          <p:nvPr/>
        </p:nvSpPr>
        <p:spPr>
          <a:xfrm>
            <a:off x="2239202" y="5704953"/>
            <a:ext cx="6696744" cy="808275"/>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833018" y="2119701"/>
            <a:ext cx="3616701" cy="602172"/>
          </a:xfrm>
          <a:prstGeom prst="rect">
            <a:avLst/>
          </a:prstGeom>
          <a:gradFill flip="none" rotWithShape="1">
            <a:gsLst>
              <a:gs pos="0">
                <a:srgbClr val="99CC00">
                  <a:shade val="30000"/>
                  <a:satMod val="115000"/>
                </a:srgbClr>
              </a:gs>
              <a:gs pos="50000">
                <a:srgbClr val="99CC00">
                  <a:shade val="67500"/>
                  <a:satMod val="115000"/>
                </a:srgbClr>
              </a:gs>
              <a:gs pos="100000">
                <a:srgbClr val="99CC00">
                  <a:shade val="100000"/>
                  <a:satMod val="115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25" name="Picture 6" descr="C:\Users\Administrator\Desktop\微信图片_20191011160514.png"/>
          <p:cNvPicPr/>
          <p:nvPr/>
        </p:nvPicPr>
        <p:blipFill>
          <a:blip r:embed="rId3"/>
          <a:stretch>
            <a:fillRect/>
          </a:stretch>
        </p:blipFill>
        <p:spPr>
          <a:xfrm>
            <a:off x="360720" y="213120"/>
            <a:ext cx="655560" cy="567720"/>
          </a:xfrm>
          <a:prstGeom prst="rect">
            <a:avLst/>
          </a:prstGeom>
          <a:ln w="0">
            <a:noFill/>
          </a:ln>
        </p:spPr>
      </p:pic>
      <p:sp>
        <p:nvSpPr>
          <p:cNvPr id="827" name="CustomShape 2"/>
          <p:cNvSpPr/>
          <p:nvPr/>
        </p:nvSpPr>
        <p:spPr>
          <a:xfrm>
            <a:off x="1209738" y="228029"/>
            <a:ext cx="3053313"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zh-CN" altLang="en-US" sz="2800" b="1" strike="noStrike" spc="-1" dirty="0">
                <a:latin typeface="等线" panose="02010600030101010101" charset="-122"/>
                <a:ea typeface="等线" panose="02010600030101010101" charset="-122"/>
              </a:rPr>
              <a:t>生产技术发展路线</a:t>
            </a:r>
            <a:endParaRPr lang="en-US" sz="2800" b="1" strike="noStrike" spc="-1" dirty="0">
              <a:latin typeface="等线" panose="02010600030101010101" charset="-122"/>
              <a:ea typeface="等线" panose="02010600030101010101" charset="-122"/>
            </a:endParaRPr>
          </a:p>
        </p:txBody>
      </p:sp>
      <p:sp>
        <p:nvSpPr>
          <p:cNvPr id="5" name="矩形 4"/>
          <p:cNvSpPr/>
          <p:nvPr/>
        </p:nvSpPr>
        <p:spPr>
          <a:xfrm>
            <a:off x="463017" y="2096508"/>
            <a:ext cx="1742516" cy="605274"/>
          </a:xfrm>
          <a:prstGeom prst="rect">
            <a:avLst/>
          </a:prstGeom>
          <a:solidFill>
            <a:srgbClr val="00B0F0"/>
          </a:soli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136899" y="1773024"/>
            <a:ext cx="2593825" cy="484180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920726" y="2039460"/>
            <a:ext cx="3463861" cy="602172"/>
          </a:xfrm>
          <a:prstGeom prst="rect">
            <a:avLst/>
          </a:prstGeom>
          <a:gradFill flip="none" rotWithShape="1">
            <a:gsLst>
              <a:gs pos="0">
                <a:srgbClr val="9966FF">
                  <a:tint val="66000"/>
                  <a:satMod val="160000"/>
                </a:srgbClr>
              </a:gs>
              <a:gs pos="50000">
                <a:srgbClr val="9966FF">
                  <a:tint val="44500"/>
                  <a:satMod val="160000"/>
                </a:srgbClr>
              </a:gs>
              <a:gs pos="100000">
                <a:srgbClr val="9966FF">
                  <a:tint val="23500"/>
                  <a:satMod val="160000"/>
                </a:srgbClr>
              </a:gs>
            </a:gsLst>
            <a:path path="circle">
              <a:fillToRect l="50000" t="50000" r="50000" b="50000"/>
            </a:path>
            <a:tileRect/>
          </a:gra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92860" y="2181199"/>
            <a:ext cx="1591076" cy="400110"/>
          </a:xfrm>
          <a:prstGeom prst="rect">
            <a:avLst/>
          </a:prstGeom>
        </p:spPr>
        <p:txBody>
          <a:bodyPr wrap="square">
            <a:spAutoFit/>
          </a:bodyPr>
          <a:lstStyle/>
          <a:p>
            <a:r>
              <a:rPr lang="zh-CN" altLang="en-US" sz="2000" b="1" dirty="0">
                <a:solidFill>
                  <a:srgbClr val="FFFF00"/>
                </a:solidFill>
                <a:latin typeface="等线" panose="02010600030101010101" charset="-122"/>
                <a:ea typeface="等线" panose="02010600030101010101" charset="-122"/>
              </a:rPr>
              <a:t>规模化生产</a:t>
            </a:r>
            <a:endParaRPr lang="en-US" altLang="zh-CN" sz="2000" b="1" dirty="0">
              <a:solidFill>
                <a:srgbClr val="FFFF00"/>
              </a:solidFill>
              <a:latin typeface="等线" panose="02010600030101010101" charset="-122"/>
              <a:ea typeface="等线" panose="02010600030101010101" charset="-122"/>
            </a:endParaRPr>
          </a:p>
        </p:txBody>
      </p:sp>
      <p:sp>
        <p:nvSpPr>
          <p:cNvPr id="17" name="右箭头 16"/>
          <p:cNvSpPr/>
          <p:nvPr/>
        </p:nvSpPr>
        <p:spPr>
          <a:xfrm>
            <a:off x="463016" y="1044263"/>
            <a:ext cx="11177599" cy="123443"/>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五角星 17"/>
          <p:cNvSpPr/>
          <p:nvPr/>
        </p:nvSpPr>
        <p:spPr>
          <a:xfrm>
            <a:off x="3076354" y="1052736"/>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 name="五角星 18"/>
          <p:cNvSpPr/>
          <p:nvPr/>
        </p:nvSpPr>
        <p:spPr>
          <a:xfrm>
            <a:off x="4322926" y="1133888"/>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五角星 19"/>
          <p:cNvSpPr/>
          <p:nvPr/>
        </p:nvSpPr>
        <p:spPr>
          <a:xfrm>
            <a:off x="6694603" y="1145108"/>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1" name="五角星 20"/>
          <p:cNvSpPr/>
          <p:nvPr/>
        </p:nvSpPr>
        <p:spPr>
          <a:xfrm>
            <a:off x="9330070" y="1144494"/>
            <a:ext cx="67318" cy="457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 name="矩形 21"/>
          <p:cNvSpPr/>
          <p:nvPr/>
        </p:nvSpPr>
        <p:spPr>
          <a:xfrm>
            <a:off x="2694004"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2020</a:t>
            </a:r>
          </a:p>
        </p:txBody>
      </p:sp>
      <p:sp>
        <p:nvSpPr>
          <p:cNvPr id="23" name="矩形 22"/>
          <p:cNvSpPr/>
          <p:nvPr/>
        </p:nvSpPr>
        <p:spPr>
          <a:xfrm>
            <a:off x="4150761"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2021</a:t>
            </a:r>
          </a:p>
        </p:txBody>
      </p:sp>
      <p:sp>
        <p:nvSpPr>
          <p:cNvPr id="24" name="矩形 23"/>
          <p:cNvSpPr/>
          <p:nvPr/>
        </p:nvSpPr>
        <p:spPr>
          <a:xfrm>
            <a:off x="6528048"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2023</a:t>
            </a:r>
          </a:p>
        </p:txBody>
      </p:sp>
      <p:sp>
        <p:nvSpPr>
          <p:cNvPr id="25" name="矩形 24"/>
          <p:cNvSpPr/>
          <p:nvPr/>
        </p:nvSpPr>
        <p:spPr>
          <a:xfrm>
            <a:off x="9117650" y="764704"/>
            <a:ext cx="691215" cy="338554"/>
          </a:xfrm>
          <a:prstGeom prst="rect">
            <a:avLst/>
          </a:prstGeom>
          <a:effectLst>
            <a:outerShdw blurRad="50800" dist="38100" algn="l" rotWithShape="0">
              <a:prstClr val="black">
                <a:alpha val="40000"/>
              </a:prstClr>
            </a:outerShdw>
          </a:effectLst>
        </p:spPr>
        <p:txBody>
          <a:bodyPr wrap="none">
            <a:spAutoFit/>
          </a:bodyPr>
          <a:lstStyle/>
          <a:p>
            <a:r>
              <a:rPr lang="en-US" altLang="zh-CN" sz="1600" b="1" dirty="0">
                <a:latin typeface="微软雅黑" panose="020B0503020204020204" pitchFamily="34" charset="-122"/>
                <a:ea typeface="微软雅黑" panose="020B0503020204020204" pitchFamily="34" charset="-122"/>
              </a:rPr>
              <a:t>2025</a:t>
            </a:r>
          </a:p>
        </p:txBody>
      </p:sp>
      <p:cxnSp>
        <p:nvCxnSpPr>
          <p:cNvPr id="26" name="直接箭头连接符 25"/>
          <p:cNvCxnSpPr/>
          <p:nvPr/>
        </p:nvCxnSpPr>
        <p:spPr>
          <a:xfrm>
            <a:off x="4356585" y="1052736"/>
            <a:ext cx="11223" cy="576456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6644013" y="2206910"/>
            <a:ext cx="2772309" cy="400110"/>
          </a:xfrm>
          <a:prstGeom prst="rect">
            <a:avLst/>
          </a:prstGeom>
        </p:spPr>
        <p:txBody>
          <a:bodyPr wrap="square">
            <a:spAutoFit/>
          </a:bodyPr>
          <a:lstStyle/>
          <a:p>
            <a:r>
              <a:rPr lang="zh-CN" altLang="en-US" sz="2000" b="1" dirty="0">
                <a:latin typeface="等线" panose="02010600030101010101" charset="-122"/>
                <a:ea typeface="等线" panose="02010600030101010101" charset="-122"/>
              </a:rPr>
              <a:t>数字化、网络化</a:t>
            </a:r>
            <a:endParaRPr lang="en-US" altLang="zh-CN" sz="2000" b="1" dirty="0">
              <a:latin typeface="微软雅黑" panose="020B0503020204020204" pitchFamily="34" charset="-122"/>
              <a:ea typeface="微软雅黑" panose="020B0503020204020204" pitchFamily="34" charset="-122"/>
            </a:endParaRPr>
          </a:p>
        </p:txBody>
      </p:sp>
      <p:sp>
        <p:nvSpPr>
          <p:cNvPr id="28" name="矩形 27"/>
          <p:cNvSpPr/>
          <p:nvPr/>
        </p:nvSpPr>
        <p:spPr>
          <a:xfrm>
            <a:off x="9264885" y="1844930"/>
            <a:ext cx="2105350" cy="400110"/>
          </a:xfrm>
          <a:prstGeom prst="rect">
            <a:avLst/>
          </a:prstGeom>
        </p:spPr>
        <p:txBody>
          <a:bodyPr wrap="square">
            <a:spAutoFit/>
          </a:bodyPr>
          <a:lstStyle/>
          <a:p>
            <a:r>
              <a:rPr lang="zh-CN" altLang="en-US" sz="2000" b="1" dirty="0">
                <a:solidFill>
                  <a:srgbClr val="F4642A"/>
                </a:solidFill>
                <a:latin typeface="等线" panose="02010600030101010101" charset="-122"/>
                <a:ea typeface="等线" panose="02010600030101010101" charset="-122"/>
              </a:rPr>
              <a:t>智能化工厂目标</a:t>
            </a:r>
            <a:endParaRPr lang="en-US" altLang="zh-CN" sz="2000" b="1" dirty="0">
              <a:solidFill>
                <a:srgbClr val="F4642A"/>
              </a:solidFill>
              <a:latin typeface="等线" panose="02010600030101010101" charset="-122"/>
              <a:ea typeface="等线" panose="02010600030101010101" charset="-122"/>
            </a:endParaRPr>
          </a:p>
        </p:txBody>
      </p:sp>
      <p:sp>
        <p:nvSpPr>
          <p:cNvPr id="29" name="矩形 28"/>
          <p:cNvSpPr/>
          <p:nvPr/>
        </p:nvSpPr>
        <p:spPr>
          <a:xfrm>
            <a:off x="3394715" y="2213627"/>
            <a:ext cx="2037193" cy="400110"/>
          </a:xfrm>
          <a:prstGeom prst="rect">
            <a:avLst/>
          </a:prstGeom>
        </p:spPr>
        <p:txBody>
          <a:bodyPr wrap="square">
            <a:spAutoFit/>
          </a:bodyPr>
          <a:lstStyle/>
          <a:p>
            <a:r>
              <a:rPr lang="zh-CN" altLang="en-US" sz="2000" b="1" dirty="0">
                <a:latin typeface="等线" panose="02010600030101010101" charset="-122"/>
                <a:ea typeface="等线" panose="02010600030101010101" charset="-122"/>
              </a:rPr>
              <a:t>自动化、可视化</a:t>
            </a:r>
            <a:endParaRPr lang="en-US" altLang="zh-CN" sz="2000" b="1" dirty="0">
              <a:latin typeface="等线" panose="02010600030101010101" charset="-122"/>
              <a:ea typeface="等线" panose="02010600030101010101" charset="-122"/>
            </a:endParaRPr>
          </a:p>
        </p:txBody>
      </p:sp>
      <p:sp>
        <p:nvSpPr>
          <p:cNvPr id="30" name="矩形 29"/>
          <p:cNvSpPr/>
          <p:nvPr/>
        </p:nvSpPr>
        <p:spPr>
          <a:xfrm>
            <a:off x="478110" y="5704953"/>
            <a:ext cx="1659758" cy="808275"/>
          </a:xfrm>
          <a:prstGeom prst="rect">
            <a:avLst/>
          </a:prstGeom>
          <a:solidFill>
            <a:srgbClr val="66CCFF"/>
          </a:solidFill>
          <a:ln w="95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84918" y="5923637"/>
            <a:ext cx="1498714" cy="400110"/>
          </a:xfrm>
          <a:prstGeom prst="rect">
            <a:avLst/>
          </a:prstGeom>
        </p:spPr>
        <p:txBody>
          <a:bodyPr wrap="square">
            <a:spAutoFit/>
          </a:bodyPr>
          <a:lstStyle/>
          <a:p>
            <a:r>
              <a:rPr lang="zh-CN" altLang="en-US" sz="2000" b="1" dirty="0">
                <a:solidFill>
                  <a:srgbClr val="FFFF00"/>
                </a:solidFill>
                <a:latin typeface="等线" panose="02010600030101010101" charset="-122"/>
                <a:ea typeface="等线" panose="02010600030101010101" charset="-122"/>
              </a:rPr>
              <a:t>定制化生产</a:t>
            </a:r>
            <a:endParaRPr lang="en-US" altLang="zh-CN" sz="2000" b="1" dirty="0">
              <a:solidFill>
                <a:srgbClr val="FFFF00"/>
              </a:solidFill>
              <a:latin typeface="等线" panose="02010600030101010101" charset="-122"/>
              <a:ea typeface="等线" panose="02010600030101010101" charset="-122"/>
            </a:endParaRPr>
          </a:p>
        </p:txBody>
      </p:sp>
      <p:sp>
        <p:nvSpPr>
          <p:cNvPr id="2" name="矩形 1"/>
          <p:cNvSpPr/>
          <p:nvPr/>
        </p:nvSpPr>
        <p:spPr>
          <a:xfrm>
            <a:off x="9117965" y="2614295"/>
            <a:ext cx="2089785" cy="2523490"/>
          </a:xfrm>
          <a:prstGeom prst="rect">
            <a:avLst/>
          </a:prstGeom>
        </p:spPr>
        <p:txBody>
          <a:bodyPr wrap="square">
            <a:noAutofit/>
          </a:bodyPr>
          <a:lstStyle/>
          <a:p>
            <a:r>
              <a:rPr lang="en-US" altLang="zh-CN" sz="1600" dirty="0"/>
              <a:t>1</a:t>
            </a:r>
            <a:r>
              <a:rPr lang="zh-CN" altLang="en-US" sz="1600" dirty="0"/>
              <a:t>）自动化智能装备广泛应用</a:t>
            </a:r>
            <a:endParaRPr lang="en-US" altLang="zh-CN" sz="1600" dirty="0"/>
          </a:p>
          <a:p>
            <a:r>
              <a:rPr lang="en-US" altLang="zh-CN" sz="1600" dirty="0"/>
              <a:t>2</a:t>
            </a:r>
            <a:r>
              <a:rPr lang="zh-CN" altLang="en-US" sz="1600" dirty="0"/>
              <a:t>）车间设备互联互通</a:t>
            </a:r>
            <a:endParaRPr lang="en-US" altLang="zh-CN" sz="1600" dirty="0"/>
          </a:p>
          <a:p>
            <a:r>
              <a:rPr lang="en-US" altLang="zh-CN" sz="1600" dirty="0"/>
              <a:t>3</a:t>
            </a:r>
            <a:r>
              <a:rPr lang="zh-CN" altLang="en-US" sz="1600" dirty="0"/>
              <a:t>）生产过程实时调度</a:t>
            </a:r>
            <a:endParaRPr lang="en-US" altLang="zh-CN" sz="1600" dirty="0"/>
          </a:p>
          <a:p>
            <a:r>
              <a:rPr lang="en-US" altLang="zh-CN" sz="1600" dirty="0"/>
              <a:t>4</a:t>
            </a:r>
            <a:r>
              <a:rPr lang="zh-CN" altLang="en-US" sz="1600" dirty="0"/>
              <a:t>）物料配送实现自动</a:t>
            </a:r>
            <a:endParaRPr lang="en-US" altLang="zh-CN" sz="1600" dirty="0"/>
          </a:p>
          <a:p>
            <a:r>
              <a:rPr lang="en-US" altLang="zh-CN" sz="1600" dirty="0"/>
              <a:t>5</a:t>
            </a:r>
            <a:r>
              <a:rPr lang="zh-CN" altLang="en-US" sz="1600" dirty="0"/>
              <a:t>）产品信息实现生产过程可追溯</a:t>
            </a:r>
            <a:endParaRPr lang="en-US" altLang="zh-CN" sz="1600" dirty="0"/>
          </a:p>
          <a:p>
            <a:r>
              <a:rPr lang="en-US" altLang="zh-CN" sz="1600" dirty="0"/>
              <a:t>6</a:t>
            </a:r>
            <a:r>
              <a:rPr lang="zh-CN" altLang="en-US" sz="1600" dirty="0"/>
              <a:t>）车间环境实现智能管控</a:t>
            </a:r>
            <a:endParaRPr lang="en-US" altLang="zh-CN" sz="1600" dirty="0"/>
          </a:p>
          <a:p>
            <a:r>
              <a:rPr lang="en-US" altLang="zh-CN" sz="1600" dirty="0"/>
              <a:t>7</a:t>
            </a:r>
            <a:r>
              <a:rPr lang="zh-CN" altLang="en-US" sz="1600" dirty="0"/>
              <a:t>）资源能源消耗实现智能管控</a:t>
            </a:r>
            <a:endParaRPr lang="en-US" altLang="zh-CN" sz="1600" dirty="0"/>
          </a:p>
          <a:p>
            <a:r>
              <a:rPr lang="en-US" altLang="zh-CN" sz="1600" dirty="0"/>
              <a:t>8</a:t>
            </a:r>
            <a:r>
              <a:rPr lang="zh-CN" altLang="en-US" sz="1600" dirty="0"/>
              <a:t>）车间与车间外部实现联动协同</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 y="2866390"/>
            <a:ext cx="155638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矩形 34"/>
          <p:cNvSpPr/>
          <p:nvPr/>
        </p:nvSpPr>
        <p:spPr>
          <a:xfrm>
            <a:off x="2744107" y="5933896"/>
            <a:ext cx="1354993" cy="379591"/>
          </a:xfrm>
          <a:prstGeom prst="rect">
            <a:avLst/>
          </a:prstGeom>
          <a:solidFill>
            <a:schemeClr val="accent5">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nchor="b">
            <a:spAutoFit/>
          </a:bodyPr>
          <a:lstStyle/>
          <a:p>
            <a:pPr algn="ctr"/>
            <a:r>
              <a:rPr lang="zh-CN" altLang="en-US" sz="2800" b="1" baseline="30000">
                <a:latin typeface="等线" panose="02010600030101010101" charset="-122"/>
                <a:ea typeface="等线" panose="02010600030101010101" charset="-122"/>
              </a:rPr>
              <a:t>标准化</a:t>
            </a:r>
            <a:endParaRPr lang="en-US" altLang="zh-CN" sz="2800" b="1" baseline="30000" dirty="0">
              <a:latin typeface="等线" panose="02010600030101010101" charset="-122"/>
              <a:ea typeface="等线" panose="02010600030101010101" charset="-122"/>
            </a:endParaRPr>
          </a:p>
        </p:txBody>
      </p:sp>
      <p:sp>
        <p:nvSpPr>
          <p:cNvPr id="36" name="矩形 35"/>
          <p:cNvSpPr/>
          <p:nvPr/>
        </p:nvSpPr>
        <p:spPr>
          <a:xfrm>
            <a:off x="4799826" y="5944156"/>
            <a:ext cx="1183473" cy="379591"/>
          </a:xfrm>
          <a:prstGeom prst="rect">
            <a:avLst/>
          </a:prstGeom>
          <a:solidFill>
            <a:schemeClr val="accent5">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zh-CN" altLang="en-US" sz="2800" b="1" baseline="30000" dirty="0">
                <a:latin typeface="等线" panose="02010600030101010101" charset="-122"/>
                <a:ea typeface="等线" panose="02010600030101010101" charset="-122"/>
              </a:rPr>
              <a:t>公用模块</a:t>
            </a:r>
            <a:endParaRPr lang="en-US" altLang="zh-CN" sz="2800" b="1" baseline="30000" dirty="0">
              <a:latin typeface="等线" panose="02010600030101010101" charset="-122"/>
              <a:ea typeface="等线" panose="02010600030101010101" charset="-122"/>
            </a:endParaRPr>
          </a:p>
        </p:txBody>
      </p:sp>
      <p:sp>
        <p:nvSpPr>
          <p:cNvPr id="37" name="矩形 36"/>
          <p:cNvSpPr/>
          <p:nvPr/>
        </p:nvSpPr>
        <p:spPr>
          <a:xfrm>
            <a:off x="6649946" y="5956240"/>
            <a:ext cx="1682056" cy="379591"/>
          </a:xfrm>
          <a:prstGeom prst="rect">
            <a:avLst/>
          </a:prstGeom>
          <a:solidFill>
            <a:schemeClr val="accent5">
              <a:lumMod val="60000"/>
              <a:lumOff val="4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zh-CN" altLang="en-US" sz="2800" b="1" baseline="30000" dirty="0">
                <a:latin typeface="等线" panose="02010600030101010101" charset="-122"/>
                <a:ea typeface="等线" panose="02010600030101010101" charset="-122"/>
              </a:rPr>
              <a:t>模块化设计</a:t>
            </a:r>
            <a:endParaRPr lang="en-US" altLang="zh-CN" sz="2800" b="1" baseline="30000" dirty="0">
              <a:latin typeface="等线" panose="02010600030101010101" charset="-122"/>
              <a:ea typeface="等线" panose="02010600030101010101" charset="-122"/>
            </a:endParaRPr>
          </a:p>
        </p:txBody>
      </p:sp>
      <p:sp>
        <p:nvSpPr>
          <p:cNvPr id="7" name="矩形 6"/>
          <p:cNvSpPr/>
          <p:nvPr/>
        </p:nvSpPr>
        <p:spPr>
          <a:xfrm>
            <a:off x="502919" y="5013176"/>
            <a:ext cx="276315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solidFill>
                  <a:srgbClr val="FF0000"/>
                </a:solidFill>
                <a:latin typeface="微软雅黑" panose="020B0503020204020204" pitchFamily="34" charset="-122"/>
                <a:ea typeface="微软雅黑" panose="020B0503020204020204" pitchFamily="34" charset="-122"/>
              </a:rPr>
              <a:t>焊接</a:t>
            </a:r>
            <a:r>
              <a:rPr lang="en-US" altLang="zh-CN" sz="1200" b="1" dirty="0">
                <a:solidFill>
                  <a:srgbClr val="FF0000"/>
                </a:solidFill>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焊接机构采用弹簧压力传感器，以保证焊头与产品焊接时的接触压力</a:t>
            </a:r>
          </a:p>
        </p:txBody>
      </p:sp>
      <p:pic>
        <p:nvPicPr>
          <p:cNvPr id="39" name="图片 38"/>
          <p:cNvPicPr/>
          <p:nvPr/>
        </p:nvPicPr>
        <p:blipFill>
          <a:blip/>
          <a:stretch>
            <a:fillRect/>
          </a:stretch>
        </p:blipFill>
        <p:spPr>
          <a:xfrm>
            <a:off x="771955" y="4135447"/>
            <a:ext cx="1825367" cy="944116"/>
          </a:xfrm>
          <a:prstGeom prst="rect">
            <a:avLst/>
          </a:prstGeom>
        </p:spPr>
      </p:pic>
      <p:pic>
        <p:nvPicPr>
          <p:cNvPr id="4100" name="Picture 4"/>
          <p:cNvPicPr>
            <a:picLocks noChangeAspect="1" noChangeArrowheads="1"/>
          </p:cNvPicPr>
          <p:nvPr/>
        </p:nvPicPr>
        <p:blipFill>
          <a:blip/>
          <a:srcRect/>
          <a:stretch>
            <a:fillRect/>
          </a:stretch>
        </p:blipFill>
        <p:spPr bwMode="auto">
          <a:xfrm>
            <a:off x="2135542" y="2997300"/>
            <a:ext cx="1474577" cy="13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a:srcRect/>
          <a:stretch>
            <a:fillRect/>
          </a:stretch>
        </p:blipFill>
        <p:spPr bwMode="auto">
          <a:xfrm>
            <a:off x="5832830" y="2830076"/>
            <a:ext cx="3125197" cy="222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矩形 40"/>
          <p:cNvSpPr/>
          <p:nvPr/>
        </p:nvSpPr>
        <p:spPr>
          <a:xfrm>
            <a:off x="6191408" y="5164715"/>
            <a:ext cx="220884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solidFill>
                  <a:srgbClr val="FF0000"/>
                </a:solidFill>
                <a:latin typeface="微软雅黑" panose="020B0503020204020204" pitchFamily="34" charset="-122"/>
                <a:ea typeface="微软雅黑" panose="020B0503020204020204" pitchFamily="34" charset="-122"/>
              </a:rPr>
              <a:t>外观检查</a:t>
            </a:r>
            <a:r>
              <a:rPr lang="en-US" altLang="zh-CN" sz="1200" b="1" dirty="0">
                <a:solidFill>
                  <a:srgbClr val="FF0000"/>
                </a:solidFill>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通过视觉识别系统进行外观检查，自动剔除不良</a:t>
            </a:r>
          </a:p>
        </p:txBody>
      </p:sp>
      <p:pic>
        <p:nvPicPr>
          <p:cNvPr id="42"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440" y="2652395"/>
            <a:ext cx="1913890" cy="208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42"/>
          <p:cNvSpPr/>
          <p:nvPr/>
        </p:nvSpPr>
        <p:spPr>
          <a:xfrm>
            <a:off x="3727878" y="5086142"/>
            <a:ext cx="192615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i="1" dirty="0">
                <a:solidFill>
                  <a:srgbClr val="FF0000"/>
                </a:solidFill>
                <a:latin typeface="微软雅黑" panose="020B0503020204020204" pitchFamily="34" charset="-122"/>
                <a:ea typeface="微软雅黑" panose="020B0503020204020204" pitchFamily="34" charset="-122"/>
              </a:rPr>
              <a:t>灌封</a:t>
            </a:r>
            <a:r>
              <a:rPr lang="en-US" altLang="zh-CN" sz="1200" b="1" i="1" dirty="0">
                <a:solidFill>
                  <a:srgbClr val="FF0000"/>
                </a:solidFill>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通过视觉监测液面高度控制灌封胶量</a:t>
            </a:r>
          </a:p>
        </p:txBody>
      </p:sp>
      <p:pic>
        <p:nvPicPr>
          <p:cNvPr id="3" name="图片 2"/>
          <p:cNvPicPr>
            <a:picLocks noChangeAspect="1"/>
          </p:cNvPicPr>
          <p:nvPr/>
        </p:nvPicPr>
        <p:blipFill>
          <a:blip r:embed="rId6"/>
          <a:stretch>
            <a:fillRect/>
          </a:stretch>
        </p:blipFill>
        <p:spPr>
          <a:xfrm>
            <a:off x="6030595" y="2780665"/>
            <a:ext cx="2482215" cy="1693545"/>
          </a:xfrm>
          <a:prstGeom prst="rect">
            <a:avLst/>
          </a:prstGeom>
        </p:spPr>
      </p:pic>
      <p:pic>
        <p:nvPicPr>
          <p:cNvPr id="4" name="Picture 4"/>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495830" y="2834667"/>
            <a:ext cx="1474577" cy="132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 name="标题 1"/>
          <p:cNvSpPr txBox="1"/>
          <p:nvPr/>
        </p:nvSpPr>
        <p:spPr>
          <a:xfrm>
            <a:off x="256716" y="2850270"/>
            <a:ext cx="9944004" cy="1224136"/>
          </a:xfrm>
          <a:prstGeom prst="rect">
            <a:avLst/>
          </a:prstGeom>
        </p:spPr>
        <p:txBody>
          <a:bodyPr>
            <a:noAutofit/>
          </a:bodyPr>
          <a:lstStyle/>
          <a:p>
            <a:pPr algn="ctr">
              <a:defRPr/>
            </a:pPr>
            <a:r>
              <a:rPr lang="zh-CN" altLang="en-US" sz="4800" b="1" dirty="0">
                <a:solidFill>
                  <a:srgbClr val="0070C0"/>
                </a:solidFill>
                <a:effectLst>
                  <a:outerShdw blurRad="38100" dist="38100" dir="2700000" algn="tl">
                    <a:srgbClr val="C0C0C0"/>
                  </a:outerShdw>
                </a:effectLst>
                <a:latin typeface="等线" panose="02010600030101010101" charset="-122"/>
                <a:ea typeface="等线" panose="02010600030101010101" charset="-122"/>
              </a:rPr>
              <a:t>感谢聆听  敬请指导</a:t>
            </a:r>
            <a:endParaRPr lang="en-US" altLang="zh-CN" sz="4800" b="1" dirty="0">
              <a:solidFill>
                <a:srgbClr val="0070C0"/>
              </a:solidFill>
              <a:effectLst>
                <a:outerShdw blurRad="38100" dist="38100" dir="2700000" algn="tl">
                  <a:srgbClr val="C0C0C0"/>
                </a:outerShdw>
              </a:effectLst>
              <a:latin typeface="等线" panose="02010600030101010101" charset="-122"/>
              <a:ea typeface="等线" panose="02010600030101010101" charset="-122"/>
            </a:endParaRPr>
          </a:p>
          <a:p>
            <a:pPr algn="ctr">
              <a:defRPr/>
            </a:pPr>
            <a:endParaRPr lang="en-US" altLang="zh-CN" sz="4800" b="1" dirty="0">
              <a:solidFill>
                <a:srgbClr val="0070C0"/>
              </a:solidFill>
              <a:effectLst>
                <a:outerShdw blurRad="38100" dist="38100" dir="2700000" algn="tl">
                  <a:srgbClr val="C0C0C0"/>
                </a:outerShdw>
              </a:effectLst>
              <a:latin typeface="等线" panose="02010600030101010101" charset="-122"/>
              <a:ea typeface="等线" panose="02010600030101010101" charset="-122"/>
            </a:endParaRPr>
          </a:p>
          <a:p>
            <a:pPr algn="ctr">
              <a:defRPr/>
            </a:pPr>
            <a:r>
              <a:rPr lang="zh-CN" altLang="en-US" sz="2800" dirty="0">
                <a:solidFill>
                  <a:srgbClr val="0070C0"/>
                </a:solidFill>
                <a:effectLst>
                  <a:outerShdw blurRad="38100" dist="38100" dir="2700000" algn="tl">
                    <a:srgbClr val="C0C0C0"/>
                  </a:outerShdw>
                </a:effectLst>
                <a:latin typeface="等线" panose="02010600030101010101" charset="-122"/>
                <a:ea typeface="等线" panose="02010600030101010101" charset="-122"/>
              </a:rPr>
              <a:t>销售联络处：</a:t>
            </a:r>
            <a:r>
              <a:rPr lang="en-US" altLang="zh-CN" sz="2800" dirty="0">
                <a:solidFill>
                  <a:srgbClr val="0070C0"/>
                </a:solidFill>
                <a:effectLst>
                  <a:outerShdw blurRad="38100" dist="38100" dir="2700000" algn="tl">
                    <a:srgbClr val="C0C0C0"/>
                  </a:outerShdw>
                </a:effectLst>
                <a:latin typeface="等线" panose="02010600030101010101" charset="-122"/>
                <a:ea typeface="等线" panose="02010600030101010101" charset="-122"/>
              </a:rPr>
              <a:t>anmu@anmutech.com</a:t>
            </a:r>
          </a:p>
          <a:p>
            <a:pPr algn="ctr">
              <a:defRPr/>
            </a:pPr>
            <a:endParaRPr lang="en-US" altLang="zh-CN" sz="2800" b="1" dirty="0">
              <a:solidFill>
                <a:srgbClr val="0070C0"/>
              </a:solidFill>
              <a:effectLst>
                <a:outerShdw blurRad="38100" dist="38100" dir="2700000" algn="tl">
                  <a:srgbClr val="C0C0C0"/>
                </a:outerShdw>
              </a:effectLst>
              <a:latin typeface="等线" panose="02010600030101010101" charset="-122"/>
              <a:ea typeface="等线" panose="02010600030101010101" charset="-122"/>
            </a:endParaRPr>
          </a:p>
          <a:p>
            <a:pPr algn="ctr">
              <a:lnSpc>
                <a:spcPct val="100000"/>
              </a:lnSpc>
              <a:tabLst>
                <a:tab pos="0" algn="l"/>
              </a:tabLst>
            </a:pPr>
            <a:endParaRPr lang="en-US" altLang="zh-CN" dirty="0">
              <a:solidFill>
                <a:schemeClr val="accent1">
                  <a:lumMod val="75000"/>
                </a:schemeClr>
              </a:solidFill>
              <a:effectLst>
                <a:outerShdw blurRad="38100" dist="38100" dir="2700000" algn="tl">
                  <a:srgbClr val="C0C0C0"/>
                </a:outerShdw>
              </a:effectLst>
              <a:latin typeface="等线" panose="02010600030101010101" charset="-122"/>
              <a:ea typeface="等线" panose="02010600030101010101" charset="-122"/>
            </a:endParaRPr>
          </a:p>
          <a:p>
            <a:pPr algn="ctr">
              <a:defRPr/>
            </a:pPr>
            <a:endParaRPr lang="zh-CN" altLang="en-US" sz="4800" dirty="0">
              <a:solidFill>
                <a:srgbClr val="0070C0"/>
              </a:solidFill>
              <a:latin typeface="等线" panose="02010600030101010101" charset="-122"/>
              <a:ea typeface="等线" panose="02010600030101010101" charset="-122"/>
            </a:endParaRPr>
          </a:p>
        </p:txBody>
      </p:sp>
      <p:pic>
        <p:nvPicPr>
          <p:cNvPr id="7" name="图片 6"/>
          <p:cNvPicPr>
            <a:picLocks noChangeAspect="1"/>
          </p:cNvPicPr>
          <p:nvPr/>
        </p:nvPicPr>
        <p:blipFill>
          <a:blip r:embed="rId2"/>
          <a:stretch>
            <a:fillRect/>
          </a:stretch>
        </p:blipFill>
        <p:spPr>
          <a:xfrm>
            <a:off x="10200720" y="260648"/>
            <a:ext cx="1740029" cy="4792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31" name="Picture 6" descr="C:\Users\Administrator\Desktop\微信图片_20191011160514.png"/>
          <p:cNvPicPr/>
          <p:nvPr/>
        </p:nvPicPr>
        <p:blipFill>
          <a:blip r:embed="rId3"/>
          <a:stretch>
            <a:fillRect/>
          </a:stretch>
        </p:blipFill>
        <p:spPr>
          <a:xfrm>
            <a:off x="360720" y="213120"/>
            <a:ext cx="655560" cy="567720"/>
          </a:xfrm>
          <a:prstGeom prst="rect">
            <a:avLst/>
          </a:prstGeom>
          <a:ln w="0">
            <a:noFill/>
          </a:ln>
        </p:spPr>
      </p:pic>
      <p:sp>
        <p:nvSpPr>
          <p:cNvPr id="332" name="CustomShape 1"/>
          <p:cNvSpPr/>
          <p:nvPr/>
        </p:nvSpPr>
        <p:spPr>
          <a:xfrm>
            <a:off x="5727600" y="2269080"/>
            <a:ext cx="2010239" cy="1084731"/>
          </a:xfrm>
          <a:prstGeom prst="rect">
            <a:avLst/>
          </a:prstGeom>
          <a:noFill/>
          <a:ln w="0">
            <a:noFill/>
          </a:ln>
        </p:spPr>
        <p:style>
          <a:lnRef idx="0">
            <a:scrgbClr r="0" g="0" b="0"/>
          </a:lnRef>
          <a:fillRef idx="0">
            <a:scrgbClr r="0" g="0" b="0"/>
          </a:fillRef>
          <a:effectRef idx="0">
            <a:scrgbClr r="0" g="0" b="0"/>
          </a:effectRef>
          <a:fontRef idx="minor"/>
        </p:style>
        <p:txBody>
          <a:bodyPr wrap="square" lIns="68760" tIns="34200" rIns="68760" bIns="34200">
            <a:spAutoFit/>
          </a:bodyPr>
          <a:lstStyle/>
          <a:p>
            <a:pPr>
              <a:lnSpc>
                <a:spcPct val="120000"/>
              </a:lnSpc>
            </a:pPr>
            <a:r>
              <a:rPr lang="zh-CN" sz="1100" b="1" strike="noStrike" spc="-1" dirty="0">
                <a:solidFill>
                  <a:srgbClr val="000000"/>
                </a:solidFill>
                <a:latin typeface="Arial" panose="020B0604020202020204"/>
              </a:rPr>
              <a:t>获得</a:t>
            </a:r>
            <a:r>
              <a:rPr lang="zh-CN" altLang="en-US" sz="1100" b="1" strike="noStrike" spc="-1" dirty="0">
                <a:solidFill>
                  <a:srgbClr val="000000"/>
                </a:solidFill>
                <a:latin typeface="Arial" panose="020B0604020202020204"/>
              </a:rPr>
              <a:t>国家</a:t>
            </a:r>
            <a:r>
              <a:rPr lang="zh-CN" sz="1100" b="1" strike="noStrike" spc="-1" dirty="0">
                <a:solidFill>
                  <a:srgbClr val="000000"/>
                </a:solidFill>
                <a:latin typeface="Arial" panose="020B0604020202020204"/>
              </a:rPr>
              <a:t>高新技术企业</a:t>
            </a:r>
            <a:r>
              <a:rPr lang="zh-CN" altLang="en-US" sz="1100" b="1" strike="noStrike" spc="-1" dirty="0">
                <a:solidFill>
                  <a:srgbClr val="000000"/>
                </a:solidFill>
                <a:latin typeface="Arial" panose="020B0604020202020204"/>
              </a:rPr>
              <a:t>证书</a:t>
            </a:r>
            <a:r>
              <a:rPr lang="zh-CN" sz="1100" b="1" strike="noStrike" spc="-1" dirty="0">
                <a:solidFill>
                  <a:srgbClr val="000000"/>
                </a:solidFill>
                <a:latin typeface="Arial" panose="020B0604020202020204"/>
              </a:rPr>
              <a:t>；</a:t>
            </a:r>
            <a:endParaRPr lang="en-US" sz="1100" b="0" strike="noStrike" spc="-1" dirty="0">
              <a:latin typeface="Arial" panose="020B0604020202020204"/>
            </a:endParaRPr>
          </a:p>
          <a:p>
            <a:pPr>
              <a:lnSpc>
                <a:spcPct val="120000"/>
              </a:lnSpc>
            </a:pPr>
            <a:r>
              <a:rPr lang="zh-CN" sz="1100" b="1" strike="noStrike" spc="-1" dirty="0">
                <a:solidFill>
                  <a:srgbClr val="000000"/>
                </a:solidFill>
                <a:latin typeface="Arial" panose="020B0604020202020204"/>
              </a:rPr>
              <a:t>通过</a:t>
            </a:r>
            <a:r>
              <a:rPr lang="en-US" sz="1100" b="1" strike="noStrike" spc="-1" dirty="0">
                <a:solidFill>
                  <a:srgbClr val="000000"/>
                </a:solidFill>
                <a:latin typeface="Arial" panose="020B0604020202020204"/>
              </a:rPr>
              <a:t>TS16949</a:t>
            </a:r>
            <a:r>
              <a:rPr lang="zh-CN" sz="1100" b="1" strike="noStrike" spc="-1" dirty="0">
                <a:solidFill>
                  <a:srgbClr val="000000"/>
                </a:solidFill>
                <a:latin typeface="Arial" panose="020B0604020202020204"/>
              </a:rPr>
              <a:t>质量体系认证；</a:t>
            </a:r>
            <a:endParaRPr lang="en-US" altLang="zh-CN" sz="1100" b="1" strike="noStrike" spc="-1" dirty="0">
              <a:solidFill>
                <a:srgbClr val="000000"/>
              </a:solidFill>
              <a:latin typeface="Arial" panose="020B0604020202020204"/>
            </a:endParaRPr>
          </a:p>
          <a:p>
            <a:pPr>
              <a:lnSpc>
                <a:spcPct val="120000"/>
              </a:lnSpc>
            </a:pPr>
            <a:r>
              <a:rPr lang="zh-CN" sz="1100" b="1" strike="noStrike" spc="-1" dirty="0">
                <a:solidFill>
                  <a:srgbClr val="000000"/>
                </a:solidFill>
                <a:latin typeface="Arial" panose="020B0604020202020204"/>
              </a:rPr>
              <a:t>产品进入</a:t>
            </a:r>
            <a:r>
              <a:rPr lang="en-US" sz="1100" b="1" strike="noStrike" spc="-1" dirty="0">
                <a:solidFill>
                  <a:srgbClr val="000000"/>
                </a:solidFill>
                <a:latin typeface="Arial" panose="020B0604020202020204"/>
              </a:rPr>
              <a:t>EV/HEV</a:t>
            </a:r>
            <a:r>
              <a:rPr lang="zh-CN" sz="1100" b="1" strike="noStrike" spc="-1" dirty="0">
                <a:solidFill>
                  <a:srgbClr val="000000"/>
                </a:solidFill>
                <a:latin typeface="Arial" panose="020B0604020202020204"/>
              </a:rPr>
              <a:t>市场</a:t>
            </a:r>
            <a:r>
              <a:rPr lang="zh-CN" altLang="en-US" sz="1100" b="1" strike="noStrike" spc="-1" dirty="0">
                <a:solidFill>
                  <a:srgbClr val="000000"/>
                </a:solidFill>
                <a:latin typeface="Arial" panose="020B0604020202020204"/>
              </a:rPr>
              <a:t>，开发轨道交通应用产品</a:t>
            </a:r>
            <a:r>
              <a:rPr lang="zh-CN" sz="1100" b="1" strike="noStrike" spc="-1" dirty="0">
                <a:solidFill>
                  <a:srgbClr val="000000"/>
                </a:solidFill>
                <a:latin typeface="Arial" panose="020B0604020202020204"/>
              </a:rPr>
              <a:t>；</a:t>
            </a:r>
            <a:endParaRPr lang="en-US" sz="1100" b="0" strike="noStrike" spc="-1" dirty="0">
              <a:latin typeface="Arial" panose="020B0604020202020204"/>
            </a:endParaRPr>
          </a:p>
          <a:p>
            <a:pPr>
              <a:lnSpc>
                <a:spcPct val="120000"/>
              </a:lnSpc>
            </a:pPr>
            <a:r>
              <a:rPr lang="zh-CN" sz="1100" b="1" strike="noStrike" spc="-1" dirty="0">
                <a:solidFill>
                  <a:srgbClr val="000000"/>
                </a:solidFill>
                <a:latin typeface="Arial" panose="020B0604020202020204"/>
              </a:rPr>
              <a:t>产品出口欧美</a:t>
            </a:r>
            <a:endParaRPr lang="en-US" sz="1100" b="0" strike="noStrike" spc="-1" dirty="0">
              <a:latin typeface="Arial" panose="020B0604020202020204"/>
            </a:endParaRPr>
          </a:p>
        </p:txBody>
      </p:sp>
      <p:sp>
        <p:nvSpPr>
          <p:cNvPr id="333" name="CustomShape 2"/>
          <p:cNvSpPr/>
          <p:nvPr/>
        </p:nvSpPr>
        <p:spPr>
          <a:xfrm>
            <a:off x="551384" y="4285080"/>
            <a:ext cx="2015864" cy="475333"/>
          </a:xfrm>
          <a:prstGeom prst="rect">
            <a:avLst/>
          </a:prstGeom>
          <a:noFill/>
          <a:ln w="0">
            <a:noFill/>
          </a:ln>
        </p:spPr>
        <p:style>
          <a:lnRef idx="0">
            <a:scrgbClr r="0" g="0" b="0"/>
          </a:lnRef>
          <a:fillRef idx="0">
            <a:scrgbClr r="0" g="0" b="0"/>
          </a:fillRef>
          <a:effectRef idx="0">
            <a:scrgbClr r="0" g="0" b="0"/>
          </a:effectRef>
          <a:fontRef idx="minor"/>
        </p:style>
        <p:txBody>
          <a:bodyPr wrap="square" lIns="68760" tIns="34200" rIns="68760" bIns="34200">
            <a:spAutoFit/>
          </a:bodyPr>
          <a:lstStyle/>
          <a:p>
            <a:pPr>
              <a:lnSpc>
                <a:spcPct val="120000"/>
              </a:lnSpc>
            </a:pPr>
            <a:r>
              <a:rPr lang="zh-CN" altLang="en-US" sz="1100" b="1" strike="noStrike" spc="-1" dirty="0">
                <a:solidFill>
                  <a:srgbClr val="000000"/>
                </a:solidFill>
                <a:latin typeface="等线" panose="02010600030101010101" charset="-122"/>
              </a:rPr>
              <a:t>江苏省无锡市国营电容器</a:t>
            </a:r>
            <a:r>
              <a:rPr lang="zh-CN" altLang="en-US" sz="1100" b="1" spc="-1" dirty="0">
                <a:solidFill>
                  <a:srgbClr val="000000"/>
                </a:solidFill>
                <a:latin typeface="等线" panose="02010600030101010101" charset="-122"/>
              </a:rPr>
              <a:t>四</a:t>
            </a:r>
            <a:r>
              <a:rPr lang="zh-CN" altLang="en-US" sz="1100" b="1" strike="noStrike" spc="-1" dirty="0">
                <a:solidFill>
                  <a:srgbClr val="000000"/>
                </a:solidFill>
                <a:latin typeface="等线" panose="02010600030101010101" charset="-122"/>
              </a:rPr>
              <a:t>厂（</a:t>
            </a:r>
            <a:r>
              <a:rPr lang="en-US" altLang="zh-CN" sz="1100" b="1" strike="noStrike" spc="-1" dirty="0">
                <a:solidFill>
                  <a:srgbClr val="000000"/>
                </a:solidFill>
                <a:latin typeface="等线" panose="02010600030101010101" charset="-122"/>
              </a:rPr>
              <a:t>2002</a:t>
            </a:r>
            <a:r>
              <a:rPr lang="zh-CN" altLang="en-US" sz="1100" b="1" strike="noStrike" spc="-1" dirty="0">
                <a:solidFill>
                  <a:srgbClr val="000000"/>
                </a:solidFill>
                <a:latin typeface="等线" panose="02010600030101010101" charset="-122"/>
              </a:rPr>
              <a:t>年转制为民营企业）</a:t>
            </a:r>
            <a:endParaRPr lang="en-US" sz="1100" b="0" strike="noStrike" spc="-1" dirty="0">
              <a:latin typeface="Arial" panose="020B0604020202020204"/>
            </a:endParaRPr>
          </a:p>
        </p:txBody>
      </p:sp>
      <p:sp>
        <p:nvSpPr>
          <p:cNvPr id="334" name="CustomShape 3"/>
          <p:cNvSpPr/>
          <p:nvPr/>
        </p:nvSpPr>
        <p:spPr>
          <a:xfrm>
            <a:off x="2410200" y="2335938"/>
            <a:ext cx="1721160" cy="678466"/>
          </a:xfrm>
          <a:prstGeom prst="rect">
            <a:avLst/>
          </a:prstGeom>
          <a:noFill/>
          <a:ln w="0">
            <a:noFill/>
          </a:ln>
        </p:spPr>
        <p:style>
          <a:lnRef idx="0">
            <a:scrgbClr r="0" g="0" b="0"/>
          </a:lnRef>
          <a:fillRef idx="0">
            <a:scrgbClr r="0" g="0" b="0"/>
          </a:fillRef>
          <a:effectRef idx="0">
            <a:scrgbClr r="0" g="0" b="0"/>
          </a:effectRef>
          <a:fontRef idx="minor"/>
        </p:style>
        <p:txBody>
          <a:bodyPr wrap="square" lIns="68760" tIns="34200" rIns="68760" bIns="34200">
            <a:spAutoFit/>
          </a:bodyPr>
          <a:lstStyle/>
          <a:p>
            <a:pPr>
              <a:lnSpc>
                <a:spcPct val="120000"/>
              </a:lnSpc>
            </a:pPr>
            <a:r>
              <a:rPr lang="zh-CN" altLang="en-US" sz="1100" b="1" strike="noStrike" spc="-1" dirty="0">
                <a:solidFill>
                  <a:srgbClr val="000000"/>
                </a:solidFill>
                <a:latin typeface="等线" panose="02010600030101010101" charset="-122"/>
              </a:rPr>
              <a:t>成立无锡宸瑞新能源科技有限公司，专注电力电子市场</a:t>
            </a:r>
          </a:p>
        </p:txBody>
      </p:sp>
      <p:sp>
        <p:nvSpPr>
          <p:cNvPr id="335" name="CustomShape 4"/>
          <p:cNvSpPr/>
          <p:nvPr/>
        </p:nvSpPr>
        <p:spPr>
          <a:xfrm>
            <a:off x="9170640" y="1890360"/>
            <a:ext cx="2181944" cy="1687830"/>
          </a:xfrm>
          <a:prstGeom prst="rect">
            <a:avLst/>
          </a:prstGeom>
          <a:noFill/>
          <a:ln w="0">
            <a:noFill/>
          </a:ln>
        </p:spPr>
        <p:style>
          <a:lnRef idx="0">
            <a:scrgbClr r="0" g="0" b="0"/>
          </a:lnRef>
          <a:fillRef idx="0">
            <a:scrgbClr r="0" g="0" b="0"/>
          </a:fillRef>
          <a:effectRef idx="0">
            <a:scrgbClr r="0" g="0" b="0"/>
          </a:effectRef>
          <a:fontRef idx="minor"/>
        </p:style>
        <p:txBody>
          <a:bodyPr wrap="square" lIns="68760" tIns="34200" rIns="68760" bIns="34200">
            <a:spAutoFit/>
          </a:bodyPr>
          <a:lstStyle/>
          <a:p>
            <a:pPr>
              <a:lnSpc>
                <a:spcPct val="120000"/>
              </a:lnSpc>
            </a:pPr>
            <a:endParaRPr lang="en-US" altLang="zh-CN" sz="1100" b="1" strike="noStrike" spc="-1" dirty="0">
              <a:solidFill>
                <a:srgbClr val="000000"/>
              </a:solidFill>
              <a:latin typeface="等线" panose="02010600030101010101" charset="-122"/>
            </a:endParaRPr>
          </a:p>
          <a:p>
            <a:pPr>
              <a:lnSpc>
                <a:spcPct val="120000"/>
              </a:lnSpc>
            </a:pPr>
            <a:r>
              <a:rPr lang="zh-CN" sz="1100" b="1" strike="noStrike" spc="-1" dirty="0">
                <a:solidFill>
                  <a:srgbClr val="000000"/>
                </a:solidFill>
                <a:latin typeface="等线" panose="02010600030101010101" charset="-122"/>
              </a:rPr>
              <a:t>与韩国</a:t>
            </a:r>
            <a:r>
              <a:rPr lang="zh-CN" altLang="en-US" sz="1100" b="1" strike="noStrike" spc="-1" dirty="0">
                <a:solidFill>
                  <a:srgbClr val="000000"/>
                </a:solidFill>
                <a:latin typeface="等线" panose="02010600030101010101" charset="-122"/>
              </a:rPr>
              <a:t>电容行业龙头企业</a:t>
            </a:r>
            <a:r>
              <a:rPr lang="zh-CN" sz="1100" b="1" strike="noStrike" spc="-1" dirty="0">
                <a:solidFill>
                  <a:srgbClr val="000000"/>
                </a:solidFill>
                <a:latin typeface="等线" panose="02010600030101010101" charset="-122"/>
              </a:rPr>
              <a:t>纽瑛成立合资公司</a:t>
            </a:r>
            <a:r>
              <a:rPr lang="en-US" altLang="zh-CN" sz="1100" b="1" strike="noStrike" spc="-1" dirty="0">
                <a:solidFill>
                  <a:srgbClr val="000000"/>
                </a:solidFill>
                <a:latin typeface="等线" panose="02010600030101010101" charset="-122"/>
              </a:rPr>
              <a:t>(</a:t>
            </a:r>
            <a:r>
              <a:rPr lang="zh-CN" altLang="en-US" sz="1100" b="1" strike="noStrike" spc="-1" dirty="0">
                <a:solidFill>
                  <a:srgbClr val="000000"/>
                </a:solidFill>
                <a:latin typeface="等线" panose="02010600030101010101" charset="-122"/>
                <a:ea typeface="宋体" panose="02010600030101010101" pitchFamily="2" charset="-122"/>
              </a:rPr>
              <a:t>薄膜蒸镀及新能源汽车市场</a:t>
            </a:r>
            <a:r>
              <a:rPr lang="en-US" altLang="zh-CN" sz="1100" b="1" strike="noStrike" spc="-1" dirty="0">
                <a:solidFill>
                  <a:srgbClr val="000000"/>
                </a:solidFill>
                <a:latin typeface="等线" panose="02010600030101010101" charset="-122"/>
              </a:rPr>
              <a:t>)</a:t>
            </a:r>
            <a:r>
              <a:rPr lang="zh-CN" altLang="en-US" sz="1100" b="1" strike="noStrike" spc="-1" dirty="0">
                <a:solidFill>
                  <a:srgbClr val="000000"/>
                </a:solidFill>
                <a:latin typeface="等线" panose="02010600030101010101" charset="-122"/>
              </a:rPr>
              <a:t>；与</a:t>
            </a:r>
            <a:r>
              <a:rPr lang="en-US" altLang="zh-CN" sz="1100" b="1" strike="noStrike" spc="-1" dirty="0">
                <a:solidFill>
                  <a:srgbClr val="000000"/>
                </a:solidFill>
                <a:latin typeface="等线" panose="02010600030101010101" charset="-122"/>
              </a:rPr>
              <a:t>EEBUS</a:t>
            </a:r>
            <a:r>
              <a:rPr lang="zh-CN" altLang="en-US" sz="1100" b="1" strike="noStrike" spc="-1" dirty="0">
                <a:solidFill>
                  <a:srgbClr val="000000"/>
                </a:solidFill>
                <a:latin typeface="等线" panose="02010600030101010101" charset="-122"/>
              </a:rPr>
              <a:t>签署长期合作协议；充分整合资源，努力成为电力电子核心零部件国产化替代的引领者</a:t>
            </a:r>
            <a:endParaRPr lang="en-US" sz="1100" b="0" strike="noStrike" spc="-1" dirty="0">
              <a:latin typeface="Arial" panose="020B0604020202020204"/>
            </a:endParaRPr>
          </a:p>
          <a:p>
            <a:pPr>
              <a:lnSpc>
                <a:spcPct val="120000"/>
              </a:lnSpc>
            </a:pPr>
            <a:endParaRPr lang="en-US" sz="1100" b="0" strike="noStrike" spc="-1" dirty="0">
              <a:latin typeface="Arial" panose="020B0604020202020204"/>
            </a:endParaRPr>
          </a:p>
        </p:txBody>
      </p:sp>
      <p:sp>
        <p:nvSpPr>
          <p:cNvPr id="336" name="CustomShape 5"/>
          <p:cNvSpPr/>
          <p:nvPr/>
        </p:nvSpPr>
        <p:spPr>
          <a:xfrm>
            <a:off x="7611120" y="4318920"/>
            <a:ext cx="1721160" cy="1084731"/>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spAutoFit/>
          </a:bodyPr>
          <a:lstStyle/>
          <a:p>
            <a:pPr>
              <a:lnSpc>
                <a:spcPct val="120000"/>
              </a:lnSpc>
            </a:pPr>
            <a:r>
              <a:rPr lang="zh-CN" altLang="en-US" sz="1100" b="1" strike="noStrike" spc="-1" dirty="0">
                <a:solidFill>
                  <a:srgbClr val="000000"/>
                </a:solidFill>
                <a:latin typeface="Arial" panose="020B0604020202020204"/>
              </a:rPr>
              <a:t>发力新能源市场应用，在发电，输电，变电，储能，用电等各项应用配套产品；薄膜电容器</a:t>
            </a:r>
            <a:r>
              <a:rPr lang="zh-CN" sz="1100" b="1" strike="noStrike" spc="-1" dirty="0">
                <a:solidFill>
                  <a:srgbClr val="000000"/>
                </a:solidFill>
                <a:latin typeface="Arial" panose="020B0604020202020204"/>
              </a:rPr>
              <a:t>新能源行业市场占有量</a:t>
            </a:r>
            <a:r>
              <a:rPr lang="zh-CN" altLang="en-US" sz="1100" b="1" spc="-1" dirty="0">
                <a:solidFill>
                  <a:srgbClr val="000000"/>
                </a:solidFill>
                <a:latin typeface="Arial" panose="020B0604020202020204"/>
              </a:rPr>
              <a:t>位居</a:t>
            </a:r>
            <a:r>
              <a:rPr lang="zh-CN" altLang="en-US" sz="1100" b="1" strike="noStrike" spc="-1" dirty="0">
                <a:solidFill>
                  <a:srgbClr val="000000"/>
                </a:solidFill>
                <a:latin typeface="Arial" panose="020B0604020202020204"/>
              </a:rPr>
              <a:t>前列</a:t>
            </a:r>
            <a:endParaRPr lang="en-US" sz="1100" b="0" strike="noStrike" spc="-1" dirty="0">
              <a:latin typeface="Arial" panose="020B0604020202020204"/>
            </a:endParaRPr>
          </a:p>
        </p:txBody>
      </p:sp>
      <p:sp>
        <p:nvSpPr>
          <p:cNvPr id="337" name="CustomShape 6"/>
          <p:cNvSpPr/>
          <p:nvPr/>
        </p:nvSpPr>
        <p:spPr>
          <a:xfrm>
            <a:off x="688680" y="3522960"/>
            <a:ext cx="1758600" cy="355680"/>
          </a:xfrm>
          <a:prstGeom prst="chevron">
            <a:avLst>
              <a:gd name="adj" fmla="val 50000"/>
            </a:avLst>
          </a:prstGeom>
          <a:solidFill>
            <a:srgbClr val="2C5568"/>
          </a:solidFill>
          <a:ln>
            <a:noFill/>
          </a:ln>
        </p:spPr>
        <p:style>
          <a:lnRef idx="1">
            <a:schemeClr val="accent1"/>
          </a:lnRef>
          <a:fillRef idx="3">
            <a:schemeClr val="accent1"/>
          </a:fillRef>
          <a:effectRef idx="2">
            <a:schemeClr val="accent1"/>
          </a:effectRef>
          <a:fontRef idx="minor"/>
        </p:style>
        <p:txBody>
          <a:bodyPr anchor="ctr">
            <a:normAutofit/>
          </a:bodyPr>
          <a:lstStyle/>
          <a:p>
            <a:pPr algn="ctr">
              <a:lnSpc>
                <a:spcPct val="100000"/>
              </a:lnSpc>
            </a:pPr>
            <a:r>
              <a:rPr lang="en-US" sz="1400" b="1" i="1" strike="noStrike" spc="-1" dirty="0">
                <a:solidFill>
                  <a:srgbClr val="FFFFFF"/>
                </a:solidFill>
                <a:latin typeface="等线" panose="02010600030101010101" charset="-122"/>
              </a:rPr>
              <a:t>1979</a:t>
            </a:r>
            <a:endParaRPr lang="en-US" sz="1400" b="0" strike="noStrike" spc="-1" dirty="0">
              <a:latin typeface="Arial" panose="020B0604020202020204"/>
            </a:endParaRPr>
          </a:p>
        </p:txBody>
      </p:sp>
      <p:sp>
        <p:nvSpPr>
          <p:cNvPr id="338" name="CustomShape 7"/>
          <p:cNvSpPr/>
          <p:nvPr/>
        </p:nvSpPr>
        <p:spPr>
          <a:xfrm>
            <a:off x="1010880" y="1597320"/>
            <a:ext cx="1043640" cy="1043640"/>
          </a:xfrm>
          <a:prstGeom prst="ellipse">
            <a:avLst/>
          </a:prstGeom>
          <a:solidFill>
            <a:srgbClr val="2C5568"/>
          </a:solidFill>
          <a:ln w="12700">
            <a:solidFill>
              <a:schemeClr val="accent1"/>
            </a:solidFill>
          </a:ln>
        </p:spPr>
        <p:style>
          <a:lnRef idx="1">
            <a:schemeClr val="accent1"/>
          </a:lnRef>
          <a:fillRef idx="3">
            <a:schemeClr val="accent1"/>
          </a:fillRef>
          <a:effectRef idx="2">
            <a:schemeClr val="accent1"/>
          </a:effectRef>
          <a:fontRef idx="minor"/>
        </p:style>
      </p:sp>
      <p:sp>
        <p:nvSpPr>
          <p:cNvPr id="339" name="Line 8"/>
          <p:cNvSpPr/>
          <p:nvPr/>
        </p:nvSpPr>
        <p:spPr>
          <a:xfrm flipV="1">
            <a:off x="1567800" y="2730960"/>
            <a:ext cx="360" cy="727200"/>
          </a:xfrm>
          <a:prstGeom prst="line">
            <a:avLst/>
          </a:prstGeom>
          <a:ln w="9525">
            <a:solidFill>
              <a:schemeClr val="bg1">
                <a:lumMod val="75000"/>
              </a:schemeClr>
            </a:solidFill>
            <a:headEnd type="oval" w="med" len="med"/>
          </a:ln>
        </p:spPr>
        <p:style>
          <a:lnRef idx="2">
            <a:schemeClr val="accent1"/>
          </a:lnRef>
          <a:fillRef idx="0">
            <a:schemeClr val="accent1"/>
          </a:fillRef>
          <a:effectRef idx="1">
            <a:schemeClr val="accent1"/>
          </a:effectRef>
          <a:fontRef idx="minor"/>
        </p:style>
      </p:sp>
      <p:sp>
        <p:nvSpPr>
          <p:cNvPr id="340" name="CustomShape 9"/>
          <p:cNvSpPr/>
          <p:nvPr/>
        </p:nvSpPr>
        <p:spPr>
          <a:xfrm>
            <a:off x="4131720" y="3522960"/>
            <a:ext cx="1758600" cy="355680"/>
          </a:xfrm>
          <a:prstGeom prst="chevron">
            <a:avLst>
              <a:gd name="adj" fmla="val 50000"/>
            </a:avLst>
          </a:prstGeom>
          <a:solidFill>
            <a:srgbClr val="2C5568"/>
          </a:solidFill>
          <a:ln>
            <a:noFill/>
          </a:ln>
        </p:spPr>
        <p:style>
          <a:lnRef idx="1">
            <a:schemeClr val="accent1"/>
          </a:lnRef>
          <a:fillRef idx="3">
            <a:schemeClr val="accent1"/>
          </a:fillRef>
          <a:effectRef idx="2">
            <a:schemeClr val="accent1"/>
          </a:effectRef>
          <a:fontRef idx="minor"/>
        </p:style>
        <p:txBody>
          <a:bodyPr anchor="ctr">
            <a:normAutofit/>
          </a:bodyPr>
          <a:lstStyle/>
          <a:p>
            <a:pPr algn="ctr">
              <a:lnSpc>
                <a:spcPct val="100000"/>
              </a:lnSpc>
            </a:pPr>
            <a:r>
              <a:rPr lang="en-US" sz="1400" b="1" i="1" strike="noStrike" spc="-1">
                <a:solidFill>
                  <a:srgbClr val="FFFFFF"/>
                </a:solidFill>
                <a:latin typeface="等线" panose="02010600030101010101" charset="-122"/>
              </a:rPr>
              <a:t>2013</a:t>
            </a:r>
            <a:endParaRPr lang="en-US" sz="1400" b="0" strike="noStrike" spc="-1">
              <a:latin typeface="Arial" panose="020B0604020202020204"/>
            </a:endParaRPr>
          </a:p>
        </p:txBody>
      </p:sp>
      <p:sp>
        <p:nvSpPr>
          <p:cNvPr id="341" name="Line 10"/>
          <p:cNvSpPr/>
          <p:nvPr/>
        </p:nvSpPr>
        <p:spPr>
          <a:xfrm flipV="1">
            <a:off x="5011200" y="2730960"/>
            <a:ext cx="0" cy="727200"/>
          </a:xfrm>
          <a:prstGeom prst="line">
            <a:avLst/>
          </a:prstGeom>
          <a:ln w="9525">
            <a:solidFill>
              <a:schemeClr val="bg1">
                <a:lumMod val="75000"/>
              </a:schemeClr>
            </a:solidFill>
            <a:headEnd type="oval" w="med" len="med"/>
          </a:ln>
        </p:spPr>
        <p:style>
          <a:lnRef idx="2">
            <a:schemeClr val="accent1"/>
          </a:lnRef>
          <a:fillRef idx="0">
            <a:schemeClr val="accent1"/>
          </a:fillRef>
          <a:effectRef idx="1">
            <a:schemeClr val="accent1"/>
          </a:effectRef>
          <a:fontRef idx="minor"/>
        </p:style>
      </p:sp>
      <p:sp>
        <p:nvSpPr>
          <p:cNvPr id="342" name="CustomShape 11"/>
          <p:cNvSpPr/>
          <p:nvPr/>
        </p:nvSpPr>
        <p:spPr>
          <a:xfrm>
            <a:off x="4454280" y="1597320"/>
            <a:ext cx="1043640" cy="1043640"/>
          </a:xfrm>
          <a:prstGeom prst="ellipse">
            <a:avLst/>
          </a:prstGeom>
          <a:solidFill>
            <a:srgbClr val="2C5568"/>
          </a:solidFill>
          <a:ln w="12700">
            <a:noFill/>
          </a:ln>
        </p:spPr>
        <p:style>
          <a:lnRef idx="1">
            <a:schemeClr val="accent1"/>
          </a:lnRef>
          <a:fillRef idx="3">
            <a:schemeClr val="accent1"/>
          </a:fillRef>
          <a:effectRef idx="2">
            <a:schemeClr val="accent1"/>
          </a:effectRef>
          <a:fontRef idx="minor"/>
        </p:style>
      </p:sp>
      <p:sp>
        <p:nvSpPr>
          <p:cNvPr id="343" name="Line 12"/>
          <p:cNvSpPr/>
          <p:nvPr/>
        </p:nvSpPr>
        <p:spPr>
          <a:xfrm>
            <a:off x="3289320" y="3896280"/>
            <a:ext cx="360" cy="689040"/>
          </a:xfrm>
          <a:prstGeom prst="line">
            <a:avLst/>
          </a:prstGeom>
          <a:ln w="9525">
            <a:solidFill>
              <a:schemeClr val="bg1">
                <a:lumMod val="75000"/>
              </a:schemeClr>
            </a:solidFill>
            <a:headEnd type="oval" w="med" len="med"/>
          </a:ln>
        </p:spPr>
        <p:style>
          <a:lnRef idx="2">
            <a:schemeClr val="accent1"/>
          </a:lnRef>
          <a:fillRef idx="0">
            <a:schemeClr val="accent1"/>
          </a:fillRef>
          <a:effectRef idx="1">
            <a:schemeClr val="accent1"/>
          </a:effectRef>
          <a:fontRef idx="minor"/>
        </p:style>
      </p:sp>
      <p:sp>
        <p:nvSpPr>
          <p:cNvPr id="344" name="CustomShape 13"/>
          <p:cNvSpPr/>
          <p:nvPr/>
        </p:nvSpPr>
        <p:spPr>
          <a:xfrm>
            <a:off x="2410200" y="3522960"/>
            <a:ext cx="1758600" cy="355680"/>
          </a:xfrm>
          <a:prstGeom prst="chevron">
            <a:avLst>
              <a:gd name="adj" fmla="val 50000"/>
            </a:avLst>
          </a:prstGeom>
          <a:solidFill>
            <a:schemeClr val="accent2"/>
          </a:solidFill>
          <a:ln>
            <a:noFill/>
          </a:ln>
        </p:spPr>
        <p:style>
          <a:lnRef idx="1">
            <a:schemeClr val="accent1"/>
          </a:lnRef>
          <a:fillRef idx="3">
            <a:schemeClr val="accent1"/>
          </a:fillRef>
          <a:effectRef idx="2">
            <a:schemeClr val="accent1"/>
          </a:effectRef>
          <a:fontRef idx="minor"/>
        </p:style>
        <p:txBody>
          <a:bodyPr anchor="ctr">
            <a:normAutofit/>
          </a:bodyPr>
          <a:lstStyle/>
          <a:p>
            <a:pPr algn="ctr">
              <a:lnSpc>
                <a:spcPct val="100000"/>
              </a:lnSpc>
            </a:pPr>
            <a:r>
              <a:rPr lang="en-US" sz="1400" b="1" i="1" strike="noStrike" spc="-1" dirty="0">
                <a:solidFill>
                  <a:srgbClr val="FFFFFF"/>
                </a:solidFill>
                <a:latin typeface="等线" panose="02010600030101010101" charset="-122"/>
              </a:rPr>
              <a:t>2011</a:t>
            </a:r>
            <a:endParaRPr lang="en-US" sz="1400" b="0" strike="noStrike" spc="-1" dirty="0">
              <a:latin typeface="Arial" panose="020B0604020202020204"/>
            </a:endParaRPr>
          </a:p>
        </p:txBody>
      </p:sp>
      <p:sp>
        <p:nvSpPr>
          <p:cNvPr id="345" name="CustomShape 14"/>
          <p:cNvSpPr/>
          <p:nvPr/>
        </p:nvSpPr>
        <p:spPr>
          <a:xfrm>
            <a:off x="2732760" y="4585680"/>
            <a:ext cx="1043640" cy="1043640"/>
          </a:xfrm>
          <a:prstGeom prst="ellipse">
            <a:avLst/>
          </a:prstGeom>
          <a:solidFill>
            <a:schemeClr val="accent2"/>
          </a:solidFill>
          <a:ln w="12700">
            <a:noFill/>
          </a:ln>
        </p:spPr>
        <p:style>
          <a:lnRef idx="1">
            <a:schemeClr val="accent1"/>
          </a:lnRef>
          <a:fillRef idx="3">
            <a:schemeClr val="accent1"/>
          </a:fillRef>
          <a:effectRef idx="2">
            <a:schemeClr val="accent1"/>
          </a:effectRef>
          <a:fontRef idx="minor"/>
        </p:style>
      </p:sp>
      <p:sp>
        <p:nvSpPr>
          <p:cNvPr id="346" name="CustomShape 15"/>
          <p:cNvSpPr/>
          <p:nvPr/>
        </p:nvSpPr>
        <p:spPr>
          <a:xfrm>
            <a:off x="7575120" y="3522960"/>
            <a:ext cx="1758600" cy="355680"/>
          </a:xfrm>
          <a:prstGeom prst="chevron">
            <a:avLst>
              <a:gd name="adj" fmla="val 50000"/>
            </a:avLst>
          </a:prstGeom>
          <a:solidFill>
            <a:srgbClr val="ED7D31"/>
          </a:solidFill>
          <a:ln>
            <a:noFill/>
          </a:ln>
        </p:spPr>
        <p:style>
          <a:lnRef idx="1">
            <a:schemeClr val="accent1"/>
          </a:lnRef>
          <a:fillRef idx="3">
            <a:schemeClr val="accent1"/>
          </a:fillRef>
          <a:effectRef idx="2">
            <a:schemeClr val="accent1"/>
          </a:effectRef>
          <a:fontRef idx="minor"/>
        </p:style>
        <p:txBody>
          <a:bodyPr anchor="ctr">
            <a:normAutofit/>
          </a:bodyPr>
          <a:lstStyle/>
          <a:p>
            <a:pPr algn="ctr">
              <a:lnSpc>
                <a:spcPct val="100000"/>
              </a:lnSpc>
            </a:pPr>
            <a:r>
              <a:rPr lang="en-US" sz="1400" b="1" i="1" strike="noStrike" spc="-1">
                <a:solidFill>
                  <a:srgbClr val="FFFFFF"/>
                </a:solidFill>
                <a:latin typeface="等线" panose="02010600030101010101" charset="-122"/>
              </a:rPr>
              <a:t>2018</a:t>
            </a:r>
            <a:endParaRPr lang="en-US" sz="1400" b="0" strike="noStrike" spc="-1">
              <a:latin typeface="Arial" panose="020B0604020202020204"/>
            </a:endParaRPr>
          </a:p>
        </p:txBody>
      </p:sp>
      <p:sp>
        <p:nvSpPr>
          <p:cNvPr id="347" name="Line 16"/>
          <p:cNvSpPr/>
          <p:nvPr/>
        </p:nvSpPr>
        <p:spPr>
          <a:xfrm flipV="1">
            <a:off x="8454240" y="2730960"/>
            <a:ext cx="0" cy="727200"/>
          </a:xfrm>
          <a:prstGeom prst="line">
            <a:avLst/>
          </a:prstGeom>
          <a:ln w="9525">
            <a:solidFill>
              <a:schemeClr val="bg1">
                <a:lumMod val="75000"/>
              </a:schemeClr>
            </a:solidFill>
            <a:headEnd type="oval" w="med" len="med"/>
          </a:ln>
        </p:spPr>
        <p:style>
          <a:lnRef idx="2">
            <a:schemeClr val="accent1"/>
          </a:lnRef>
          <a:fillRef idx="0">
            <a:schemeClr val="accent1"/>
          </a:fillRef>
          <a:effectRef idx="1">
            <a:schemeClr val="accent1"/>
          </a:effectRef>
          <a:fontRef idx="minor"/>
        </p:style>
      </p:sp>
      <p:sp>
        <p:nvSpPr>
          <p:cNvPr id="348" name="CustomShape 17"/>
          <p:cNvSpPr/>
          <p:nvPr/>
        </p:nvSpPr>
        <p:spPr>
          <a:xfrm>
            <a:off x="7897320" y="1597320"/>
            <a:ext cx="1043640" cy="1043640"/>
          </a:xfrm>
          <a:prstGeom prst="ellipse">
            <a:avLst/>
          </a:prstGeom>
          <a:solidFill>
            <a:srgbClr val="ED7D31"/>
          </a:solidFill>
          <a:ln w="12700">
            <a:noFill/>
          </a:ln>
        </p:spPr>
        <p:style>
          <a:lnRef idx="1">
            <a:schemeClr val="accent1"/>
          </a:lnRef>
          <a:fillRef idx="3">
            <a:schemeClr val="accent1"/>
          </a:fillRef>
          <a:effectRef idx="2">
            <a:schemeClr val="accent1"/>
          </a:effectRef>
          <a:fontRef idx="minor"/>
        </p:style>
      </p:sp>
      <p:sp>
        <p:nvSpPr>
          <p:cNvPr id="349" name="CustomShape 18"/>
          <p:cNvSpPr/>
          <p:nvPr/>
        </p:nvSpPr>
        <p:spPr>
          <a:xfrm>
            <a:off x="5853600" y="3522960"/>
            <a:ext cx="1758600" cy="355680"/>
          </a:xfrm>
          <a:prstGeom prst="chevron">
            <a:avLst>
              <a:gd name="adj" fmla="val 50000"/>
            </a:avLst>
          </a:prstGeom>
          <a:solidFill>
            <a:srgbClr val="2C5568"/>
          </a:solidFill>
          <a:ln>
            <a:noFill/>
          </a:ln>
        </p:spPr>
        <p:style>
          <a:lnRef idx="1">
            <a:schemeClr val="accent1"/>
          </a:lnRef>
          <a:fillRef idx="3">
            <a:schemeClr val="accent1"/>
          </a:fillRef>
          <a:effectRef idx="2">
            <a:schemeClr val="accent1"/>
          </a:effectRef>
          <a:fontRef idx="minor"/>
        </p:style>
        <p:txBody>
          <a:bodyPr anchor="ctr">
            <a:normAutofit/>
          </a:bodyPr>
          <a:lstStyle/>
          <a:p>
            <a:pPr algn="ctr">
              <a:lnSpc>
                <a:spcPct val="100000"/>
              </a:lnSpc>
            </a:pPr>
            <a:r>
              <a:rPr lang="en-US" sz="1400" b="1" i="1" strike="noStrike" spc="-1">
                <a:solidFill>
                  <a:srgbClr val="FFFFFF"/>
                </a:solidFill>
                <a:latin typeface="等线" panose="02010600030101010101" charset="-122"/>
              </a:rPr>
              <a:t>2015</a:t>
            </a:r>
            <a:endParaRPr lang="en-US" sz="1400" b="0" strike="noStrike" spc="-1">
              <a:latin typeface="Arial" panose="020B0604020202020204"/>
            </a:endParaRPr>
          </a:p>
        </p:txBody>
      </p:sp>
      <p:sp>
        <p:nvSpPr>
          <p:cNvPr id="350" name="Line 19"/>
          <p:cNvSpPr/>
          <p:nvPr/>
        </p:nvSpPr>
        <p:spPr>
          <a:xfrm>
            <a:off x="6732720" y="3896280"/>
            <a:ext cx="0" cy="689040"/>
          </a:xfrm>
          <a:prstGeom prst="line">
            <a:avLst/>
          </a:prstGeom>
          <a:ln w="9525">
            <a:solidFill>
              <a:schemeClr val="bg1">
                <a:lumMod val="75000"/>
              </a:schemeClr>
            </a:solidFill>
            <a:headEnd type="oval" w="med" len="med"/>
          </a:ln>
        </p:spPr>
        <p:style>
          <a:lnRef idx="2">
            <a:schemeClr val="accent1"/>
          </a:lnRef>
          <a:fillRef idx="0">
            <a:schemeClr val="accent1"/>
          </a:fillRef>
          <a:effectRef idx="1">
            <a:schemeClr val="accent1"/>
          </a:effectRef>
          <a:fontRef idx="minor"/>
        </p:style>
      </p:sp>
      <p:sp>
        <p:nvSpPr>
          <p:cNvPr id="351" name="CustomShape 20"/>
          <p:cNvSpPr/>
          <p:nvPr/>
        </p:nvSpPr>
        <p:spPr>
          <a:xfrm>
            <a:off x="6236280" y="4578480"/>
            <a:ext cx="1043640" cy="1043640"/>
          </a:xfrm>
          <a:prstGeom prst="ellipse">
            <a:avLst/>
          </a:prstGeom>
          <a:solidFill>
            <a:srgbClr val="2C5568"/>
          </a:solidFill>
          <a:ln w="12700">
            <a:noFill/>
          </a:ln>
        </p:spPr>
        <p:style>
          <a:lnRef idx="1">
            <a:schemeClr val="accent1"/>
          </a:lnRef>
          <a:fillRef idx="3">
            <a:schemeClr val="accent1"/>
          </a:fillRef>
          <a:effectRef idx="2">
            <a:schemeClr val="accent1"/>
          </a:effectRef>
          <a:fontRef idx="minor"/>
        </p:style>
      </p:sp>
      <p:sp>
        <p:nvSpPr>
          <p:cNvPr id="352" name="CustomShape 21"/>
          <p:cNvSpPr/>
          <p:nvPr/>
        </p:nvSpPr>
        <p:spPr>
          <a:xfrm>
            <a:off x="9296640" y="3522960"/>
            <a:ext cx="1758600" cy="355680"/>
          </a:xfrm>
          <a:prstGeom prst="chevron">
            <a:avLst>
              <a:gd name="adj" fmla="val 50000"/>
            </a:avLst>
          </a:prstGeom>
          <a:solidFill>
            <a:srgbClr val="2C5568"/>
          </a:solidFill>
          <a:ln>
            <a:noFill/>
          </a:ln>
        </p:spPr>
        <p:style>
          <a:lnRef idx="1">
            <a:schemeClr val="accent1"/>
          </a:lnRef>
          <a:fillRef idx="3">
            <a:schemeClr val="accent1"/>
          </a:fillRef>
          <a:effectRef idx="2">
            <a:schemeClr val="accent1"/>
          </a:effectRef>
          <a:fontRef idx="minor"/>
        </p:style>
        <p:txBody>
          <a:bodyPr anchor="ctr">
            <a:normAutofit/>
          </a:bodyPr>
          <a:lstStyle/>
          <a:p>
            <a:pPr algn="ctr">
              <a:lnSpc>
                <a:spcPct val="100000"/>
              </a:lnSpc>
            </a:pPr>
            <a:r>
              <a:rPr lang="en-US" sz="1400" b="1" i="1" strike="noStrike" spc="-1">
                <a:solidFill>
                  <a:srgbClr val="FFFFFF"/>
                </a:solidFill>
                <a:latin typeface="等线" panose="02010600030101010101" charset="-122"/>
              </a:rPr>
              <a:t>2021</a:t>
            </a:r>
            <a:endParaRPr lang="en-US" sz="1400" b="0" strike="noStrike" spc="-1">
              <a:latin typeface="Arial" panose="020B0604020202020204"/>
            </a:endParaRPr>
          </a:p>
        </p:txBody>
      </p:sp>
      <p:sp>
        <p:nvSpPr>
          <p:cNvPr id="353" name="Line 22"/>
          <p:cNvSpPr/>
          <p:nvPr/>
        </p:nvSpPr>
        <p:spPr>
          <a:xfrm>
            <a:off x="10164240" y="3896280"/>
            <a:ext cx="360" cy="689040"/>
          </a:xfrm>
          <a:prstGeom prst="line">
            <a:avLst/>
          </a:prstGeom>
          <a:ln w="9525">
            <a:solidFill>
              <a:schemeClr val="bg1">
                <a:lumMod val="75000"/>
              </a:schemeClr>
            </a:solidFill>
            <a:headEnd type="oval" w="med" len="med"/>
          </a:ln>
        </p:spPr>
        <p:style>
          <a:lnRef idx="2">
            <a:schemeClr val="accent1"/>
          </a:lnRef>
          <a:fillRef idx="0">
            <a:schemeClr val="accent1"/>
          </a:fillRef>
          <a:effectRef idx="1">
            <a:schemeClr val="accent1"/>
          </a:effectRef>
          <a:fontRef idx="minor"/>
        </p:style>
      </p:sp>
      <p:sp>
        <p:nvSpPr>
          <p:cNvPr id="354" name="CustomShape 23"/>
          <p:cNvSpPr/>
          <p:nvPr/>
        </p:nvSpPr>
        <p:spPr>
          <a:xfrm>
            <a:off x="9688680" y="4602960"/>
            <a:ext cx="1043640" cy="1043640"/>
          </a:xfrm>
          <a:prstGeom prst="ellipse">
            <a:avLst/>
          </a:prstGeom>
          <a:solidFill>
            <a:srgbClr val="2C5568"/>
          </a:solidFill>
          <a:ln w="12700">
            <a:noFill/>
          </a:ln>
        </p:spPr>
        <p:style>
          <a:lnRef idx="1">
            <a:schemeClr val="accent1"/>
          </a:lnRef>
          <a:fillRef idx="3">
            <a:schemeClr val="accent1"/>
          </a:fillRef>
          <a:effectRef idx="2">
            <a:schemeClr val="accent1"/>
          </a:effectRef>
          <a:fontRef idx="minor"/>
        </p:style>
      </p:sp>
      <p:sp>
        <p:nvSpPr>
          <p:cNvPr id="355" name="CustomShape 24"/>
          <p:cNvSpPr/>
          <p:nvPr/>
        </p:nvSpPr>
        <p:spPr>
          <a:xfrm>
            <a:off x="4082791" y="4304379"/>
            <a:ext cx="1793880" cy="1084731"/>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spAutoFit/>
          </a:bodyPr>
          <a:lstStyle/>
          <a:p>
            <a:pPr>
              <a:lnSpc>
                <a:spcPct val="120000"/>
              </a:lnSpc>
            </a:pPr>
            <a:r>
              <a:rPr lang="zh-CN" altLang="en-US" sz="1100" b="1" strike="noStrike" spc="-1" dirty="0">
                <a:solidFill>
                  <a:srgbClr val="000000"/>
                </a:solidFill>
                <a:latin typeface="等线" panose="02010600030101010101" charset="-122"/>
              </a:rPr>
              <a:t>拓展薄膜电容器在绿色能源，节能环保领域的应用，</a:t>
            </a:r>
          </a:p>
          <a:p>
            <a:pPr>
              <a:lnSpc>
                <a:spcPct val="120000"/>
              </a:lnSpc>
            </a:pPr>
            <a:r>
              <a:rPr lang="zh-CN" altLang="en-US" sz="1100" b="1" strike="noStrike" spc="-1" dirty="0">
                <a:solidFill>
                  <a:srgbClr val="000000"/>
                </a:solidFill>
                <a:latin typeface="等线" panose="02010600030101010101" charset="-122"/>
              </a:rPr>
              <a:t>（逆变焊机，矿用防爆变频器，电能质量管理，新能源应用）</a:t>
            </a:r>
          </a:p>
        </p:txBody>
      </p:sp>
      <p:sp>
        <p:nvSpPr>
          <p:cNvPr id="356" name="CustomShape 25"/>
          <p:cNvSpPr/>
          <p:nvPr/>
        </p:nvSpPr>
        <p:spPr>
          <a:xfrm>
            <a:off x="1191240" y="1917000"/>
            <a:ext cx="6541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altLang="en-US" sz="1800" b="1" strike="noStrike" spc="-1" dirty="0">
                <a:solidFill>
                  <a:srgbClr val="FFFFFF"/>
                </a:solidFill>
                <a:latin typeface="等线" panose="02010600030101010101" charset="-122"/>
              </a:rPr>
              <a:t>源起</a:t>
            </a:r>
            <a:endParaRPr lang="en-US" sz="1800" b="0" strike="noStrike" spc="-1" dirty="0">
              <a:latin typeface="Arial" panose="020B0604020202020204"/>
            </a:endParaRPr>
          </a:p>
        </p:txBody>
      </p:sp>
      <p:sp>
        <p:nvSpPr>
          <p:cNvPr id="357" name="CustomShape 26"/>
          <p:cNvSpPr/>
          <p:nvPr/>
        </p:nvSpPr>
        <p:spPr>
          <a:xfrm>
            <a:off x="2927520" y="4905720"/>
            <a:ext cx="6541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altLang="en-US" b="1" spc="-1" dirty="0">
                <a:solidFill>
                  <a:srgbClr val="FFFFFF"/>
                </a:solidFill>
                <a:latin typeface="等线" panose="02010600030101010101" charset="-122"/>
              </a:rPr>
              <a:t>启航</a:t>
            </a:r>
          </a:p>
        </p:txBody>
      </p:sp>
      <p:sp>
        <p:nvSpPr>
          <p:cNvPr id="358" name="CustomShape 27"/>
          <p:cNvSpPr/>
          <p:nvPr/>
        </p:nvSpPr>
        <p:spPr>
          <a:xfrm>
            <a:off x="8092080" y="1917000"/>
            <a:ext cx="6541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sz="1800" b="1" strike="noStrike" spc="-1">
                <a:solidFill>
                  <a:srgbClr val="FFFFFF"/>
                </a:solidFill>
                <a:latin typeface="等线" panose="02010600030101010101" charset="-122"/>
              </a:rPr>
              <a:t>蜕变</a:t>
            </a:r>
            <a:endParaRPr lang="en-US" sz="1800" b="0" strike="noStrike" spc="-1">
              <a:latin typeface="Arial" panose="020B0604020202020204"/>
            </a:endParaRPr>
          </a:p>
        </p:txBody>
      </p:sp>
      <p:sp>
        <p:nvSpPr>
          <p:cNvPr id="359" name="CustomShape 28"/>
          <p:cNvSpPr/>
          <p:nvPr/>
        </p:nvSpPr>
        <p:spPr>
          <a:xfrm>
            <a:off x="9883440" y="4926240"/>
            <a:ext cx="6541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sz="1800" b="1" strike="noStrike" spc="-1" dirty="0">
                <a:solidFill>
                  <a:srgbClr val="FFFFFF"/>
                </a:solidFill>
                <a:latin typeface="等线" panose="02010600030101010101" charset="-122"/>
              </a:rPr>
              <a:t>挑战</a:t>
            </a:r>
            <a:endParaRPr lang="en-US" sz="1800" b="0" strike="noStrike" spc="-1" dirty="0">
              <a:latin typeface="Arial" panose="020B0604020202020204"/>
            </a:endParaRPr>
          </a:p>
        </p:txBody>
      </p:sp>
      <p:sp>
        <p:nvSpPr>
          <p:cNvPr id="360" name="CustomShape 29"/>
          <p:cNvSpPr/>
          <p:nvPr/>
        </p:nvSpPr>
        <p:spPr>
          <a:xfrm>
            <a:off x="4649040" y="1934640"/>
            <a:ext cx="6541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altLang="en-US" b="1" spc="-1" dirty="0">
                <a:solidFill>
                  <a:srgbClr val="FFFFFF"/>
                </a:solidFill>
                <a:latin typeface="等线" panose="02010600030101010101" charset="-122"/>
              </a:rPr>
              <a:t>拼搏</a:t>
            </a:r>
          </a:p>
        </p:txBody>
      </p:sp>
      <p:sp>
        <p:nvSpPr>
          <p:cNvPr id="361" name="CustomShape 30"/>
          <p:cNvSpPr/>
          <p:nvPr/>
        </p:nvSpPr>
        <p:spPr>
          <a:xfrm>
            <a:off x="6431040" y="4919400"/>
            <a:ext cx="6541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zh-CN" sz="1800" b="1" strike="noStrike" spc="-1">
                <a:solidFill>
                  <a:srgbClr val="FFFFFF"/>
                </a:solidFill>
                <a:latin typeface="等线" panose="02010600030101010101" charset="-122"/>
              </a:rPr>
              <a:t>奋进</a:t>
            </a:r>
            <a:endParaRPr lang="en-US" sz="1800" b="0" strike="noStrike" spc="-1">
              <a:latin typeface="Arial" panose="020B0604020202020204"/>
            </a:endParaRPr>
          </a:p>
        </p:txBody>
      </p:sp>
      <p:grpSp>
        <p:nvGrpSpPr>
          <p:cNvPr id="362" name="Group 31"/>
          <p:cNvGrpSpPr/>
          <p:nvPr/>
        </p:nvGrpSpPr>
        <p:grpSpPr>
          <a:xfrm>
            <a:off x="1191240" y="233280"/>
            <a:ext cx="1601280" cy="629603"/>
            <a:chOff x="1191240" y="233280"/>
            <a:chExt cx="1601280" cy="629603"/>
          </a:xfrm>
        </p:grpSpPr>
        <p:sp>
          <p:nvSpPr>
            <p:cNvPr id="363" name="CustomShape 32"/>
            <p:cNvSpPr/>
            <p:nvPr/>
          </p:nvSpPr>
          <p:spPr>
            <a:xfrm>
              <a:off x="1191240" y="233280"/>
              <a:ext cx="160128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zh-CN" sz="2800" b="1" strike="noStrike" spc="-1" dirty="0">
                  <a:solidFill>
                    <a:srgbClr val="222932"/>
                  </a:solidFill>
                  <a:latin typeface="等线" panose="02010600030101010101" charset="-122"/>
                  <a:ea typeface="等线" panose="02010600030101010101" charset="-122"/>
                </a:rPr>
                <a:t>成长历程</a:t>
              </a:r>
              <a:endParaRPr lang="en-US" sz="2800" b="0" strike="noStrike" spc="-1" dirty="0">
                <a:latin typeface="Arial" panose="020B0604020202020204"/>
              </a:endParaRPr>
            </a:p>
          </p:txBody>
        </p:sp>
        <p:sp>
          <p:nvSpPr>
            <p:cNvPr id="364" name="CustomShape 33"/>
            <p:cNvSpPr/>
            <p:nvPr/>
          </p:nvSpPr>
          <p:spPr>
            <a:xfrm>
              <a:off x="1381680" y="556560"/>
              <a:ext cx="181822"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endParaRPr lang="en-US" sz="1400" b="0" strike="noStrike" spc="-1" dirty="0">
                <a:latin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repl">
                                        <p:cTn id="7" dur="500" fill="hold"/>
                                        <p:tgtEl>
                                          <p:spTgt spid="332"/>
                                        </p:tgtEl>
                                        <p:attrNameLst>
                                          <p:attrName>ppt_x</p:attrName>
                                        </p:attrNameLst>
                                      </p:cBhvr>
                                      <p:tavLst>
                                        <p:tav tm="0">
                                          <p:val>
                                            <p:strVal val="#ppt_x"/>
                                          </p:val>
                                        </p:tav>
                                        <p:tav tm="100000">
                                          <p:val>
                                            <p:strVal val="#ppt_x"/>
                                          </p:val>
                                        </p:tav>
                                      </p:tavLst>
                                    </p:anim>
                                    <p:anim calcmode="lin" valueType="num">
                                      <p:cBhvr additive="repl">
                                        <p:cTn id="8" dur="500" fill="hold"/>
                                        <p:tgtEl>
                                          <p:spTgt spid="3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3"/>
                                        </p:tgtEl>
                                        <p:attrNameLst>
                                          <p:attrName>style.visibility</p:attrName>
                                        </p:attrNameLst>
                                      </p:cBhvr>
                                      <p:to>
                                        <p:strVal val="visible"/>
                                      </p:to>
                                    </p:set>
                                    <p:anim calcmode="lin" valueType="num">
                                      <p:cBhvr additive="repl">
                                        <p:cTn id="11" dur="500" fill="hold"/>
                                        <p:tgtEl>
                                          <p:spTgt spid="333"/>
                                        </p:tgtEl>
                                        <p:attrNameLst>
                                          <p:attrName>ppt_x</p:attrName>
                                        </p:attrNameLst>
                                      </p:cBhvr>
                                      <p:tavLst>
                                        <p:tav tm="0">
                                          <p:val>
                                            <p:strVal val="#ppt_x"/>
                                          </p:val>
                                        </p:tav>
                                        <p:tav tm="100000">
                                          <p:val>
                                            <p:strVal val="#ppt_x"/>
                                          </p:val>
                                        </p:tav>
                                      </p:tavLst>
                                    </p:anim>
                                    <p:anim calcmode="lin" valueType="num">
                                      <p:cBhvr additive="repl">
                                        <p:cTn id="12" dur="500" fill="hold"/>
                                        <p:tgtEl>
                                          <p:spTgt spid="3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4"/>
                                        </p:tgtEl>
                                        <p:attrNameLst>
                                          <p:attrName>style.visibility</p:attrName>
                                        </p:attrNameLst>
                                      </p:cBhvr>
                                      <p:to>
                                        <p:strVal val="visible"/>
                                      </p:to>
                                    </p:set>
                                    <p:anim calcmode="lin" valueType="num">
                                      <p:cBhvr additive="repl">
                                        <p:cTn id="15" dur="500" fill="hold"/>
                                        <p:tgtEl>
                                          <p:spTgt spid="334"/>
                                        </p:tgtEl>
                                        <p:attrNameLst>
                                          <p:attrName>ppt_x</p:attrName>
                                        </p:attrNameLst>
                                      </p:cBhvr>
                                      <p:tavLst>
                                        <p:tav tm="0">
                                          <p:val>
                                            <p:strVal val="#ppt_x"/>
                                          </p:val>
                                        </p:tav>
                                        <p:tav tm="100000">
                                          <p:val>
                                            <p:strVal val="#ppt_x"/>
                                          </p:val>
                                        </p:tav>
                                      </p:tavLst>
                                    </p:anim>
                                    <p:anim calcmode="lin" valueType="num">
                                      <p:cBhvr additive="repl">
                                        <p:cTn id="16" dur="500" fill="hold"/>
                                        <p:tgtEl>
                                          <p:spTgt spid="33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5"/>
                                        </p:tgtEl>
                                        <p:attrNameLst>
                                          <p:attrName>style.visibility</p:attrName>
                                        </p:attrNameLst>
                                      </p:cBhvr>
                                      <p:to>
                                        <p:strVal val="visible"/>
                                      </p:to>
                                    </p:set>
                                    <p:anim calcmode="lin" valueType="num">
                                      <p:cBhvr additive="repl">
                                        <p:cTn id="19" dur="500" fill="hold"/>
                                        <p:tgtEl>
                                          <p:spTgt spid="335"/>
                                        </p:tgtEl>
                                        <p:attrNameLst>
                                          <p:attrName>ppt_x</p:attrName>
                                        </p:attrNameLst>
                                      </p:cBhvr>
                                      <p:tavLst>
                                        <p:tav tm="0">
                                          <p:val>
                                            <p:strVal val="#ppt_x"/>
                                          </p:val>
                                        </p:tav>
                                        <p:tav tm="100000">
                                          <p:val>
                                            <p:strVal val="#ppt_x"/>
                                          </p:val>
                                        </p:tav>
                                      </p:tavLst>
                                    </p:anim>
                                    <p:anim calcmode="lin" valueType="num">
                                      <p:cBhvr additive="repl">
                                        <p:cTn id="20" dur="500" fill="hold"/>
                                        <p:tgtEl>
                                          <p:spTgt spid="3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6"/>
                                        </p:tgtEl>
                                        <p:attrNameLst>
                                          <p:attrName>style.visibility</p:attrName>
                                        </p:attrNameLst>
                                      </p:cBhvr>
                                      <p:to>
                                        <p:strVal val="visible"/>
                                      </p:to>
                                    </p:set>
                                    <p:anim calcmode="lin" valueType="num">
                                      <p:cBhvr additive="repl">
                                        <p:cTn id="23" dur="500" fill="hold"/>
                                        <p:tgtEl>
                                          <p:spTgt spid="336"/>
                                        </p:tgtEl>
                                        <p:attrNameLst>
                                          <p:attrName>ppt_x</p:attrName>
                                        </p:attrNameLst>
                                      </p:cBhvr>
                                      <p:tavLst>
                                        <p:tav tm="0">
                                          <p:val>
                                            <p:strVal val="#ppt_x"/>
                                          </p:val>
                                        </p:tav>
                                        <p:tav tm="100000">
                                          <p:val>
                                            <p:strVal val="#ppt_x"/>
                                          </p:val>
                                        </p:tav>
                                      </p:tavLst>
                                    </p:anim>
                                    <p:anim calcmode="lin" valueType="num">
                                      <p:cBhvr additive="repl">
                                        <p:cTn id="24" dur="500" fill="hold"/>
                                        <p:tgtEl>
                                          <p:spTgt spid="3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7"/>
                                        </p:tgtEl>
                                        <p:attrNameLst>
                                          <p:attrName>style.visibility</p:attrName>
                                        </p:attrNameLst>
                                      </p:cBhvr>
                                      <p:to>
                                        <p:strVal val="visible"/>
                                      </p:to>
                                    </p:set>
                                    <p:anim calcmode="lin" valueType="num">
                                      <p:cBhvr additive="repl">
                                        <p:cTn id="27" dur="500" fill="hold"/>
                                        <p:tgtEl>
                                          <p:spTgt spid="337"/>
                                        </p:tgtEl>
                                        <p:attrNameLst>
                                          <p:attrName>ppt_x</p:attrName>
                                        </p:attrNameLst>
                                      </p:cBhvr>
                                      <p:tavLst>
                                        <p:tav tm="0">
                                          <p:val>
                                            <p:strVal val="#ppt_x"/>
                                          </p:val>
                                        </p:tav>
                                        <p:tav tm="100000">
                                          <p:val>
                                            <p:strVal val="#ppt_x"/>
                                          </p:val>
                                        </p:tav>
                                      </p:tavLst>
                                    </p:anim>
                                    <p:anim calcmode="lin" valueType="num">
                                      <p:cBhvr additive="repl">
                                        <p:cTn id="28" dur="500" fill="hold"/>
                                        <p:tgtEl>
                                          <p:spTgt spid="3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9"/>
                                        </p:tgtEl>
                                        <p:attrNameLst>
                                          <p:attrName>style.visibility</p:attrName>
                                        </p:attrNameLst>
                                      </p:cBhvr>
                                      <p:to>
                                        <p:strVal val="visible"/>
                                      </p:to>
                                    </p:set>
                                    <p:anim calcmode="lin" valueType="num">
                                      <p:cBhvr additive="repl">
                                        <p:cTn id="31" dur="500" fill="hold"/>
                                        <p:tgtEl>
                                          <p:spTgt spid="339"/>
                                        </p:tgtEl>
                                        <p:attrNameLst>
                                          <p:attrName>ppt_x</p:attrName>
                                        </p:attrNameLst>
                                      </p:cBhvr>
                                      <p:tavLst>
                                        <p:tav tm="0">
                                          <p:val>
                                            <p:strVal val="#ppt_x"/>
                                          </p:val>
                                        </p:tav>
                                        <p:tav tm="100000">
                                          <p:val>
                                            <p:strVal val="#ppt_x"/>
                                          </p:val>
                                        </p:tav>
                                      </p:tavLst>
                                    </p:anim>
                                    <p:anim calcmode="lin" valueType="num">
                                      <p:cBhvr additive="repl">
                                        <p:cTn id="32" dur="500" fill="hold"/>
                                        <p:tgtEl>
                                          <p:spTgt spid="33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0"/>
                                        </p:tgtEl>
                                        <p:attrNameLst>
                                          <p:attrName>style.visibility</p:attrName>
                                        </p:attrNameLst>
                                      </p:cBhvr>
                                      <p:to>
                                        <p:strVal val="visible"/>
                                      </p:to>
                                    </p:set>
                                    <p:anim calcmode="lin" valueType="num">
                                      <p:cBhvr additive="repl">
                                        <p:cTn id="35" dur="500" fill="hold"/>
                                        <p:tgtEl>
                                          <p:spTgt spid="340"/>
                                        </p:tgtEl>
                                        <p:attrNameLst>
                                          <p:attrName>ppt_x</p:attrName>
                                        </p:attrNameLst>
                                      </p:cBhvr>
                                      <p:tavLst>
                                        <p:tav tm="0">
                                          <p:val>
                                            <p:strVal val="#ppt_x"/>
                                          </p:val>
                                        </p:tav>
                                        <p:tav tm="100000">
                                          <p:val>
                                            <p:strVal val="#ppt_x"/>
                                          </p:val>
                                        </p:tav>
                                      </p:tavLst>
                                    </p:anim>
                                    <p:anim calcmode="lin" valueType="num">
                                      <p:cBhvr additive="repl">
                                        <p:cTn id="36" dur="500" fill="hold"/>
                                        <p:tgtEl>
                                          <p:spTgt spid="34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1"/>
                                        </p:tgtEl>
                                        <p:attrNameLst>
                                          <p:attrName>style.visibility</p:attrName>
                                        </p:attrNameLst>
                                      </p:cBhvr>
                                      <p:to>
                                        <p:strVal val="visible"/>
                                      </p:to>
                                    </p:set>
                                    <p:anim calcmode="lin" valueType="num">
                                      <p:cBhvr additive="repl">
                                        <p:cTn id="39" dur="500" fill="hold"/>
                                        <p:tgtEl>
                                          <p:spTgt spid="341"/>
                                        </p:tgtEl>
                                        <p:attrNameLst>
                                          <p:attrName>ppt_x</p:attrName>
                                        </p:attrNameLst>
                                      </p:cBhvr>
                                      <p:tavLst>
                                        <p:tav tm="0">
                                          <p:val>
                                            <p:strVal val="#ppt_x"/>
                                          </p:val>
                                        </p:tav>
                                        <p:tav tm="100000">
                                          <p:val>
                                            <p:strVal val="#ppt_x"/>
                                          </p:val>
                                        </p:tav>
                                      </p:tavLst>
                                    </p:anim>
                                    <p:anim calcmode="lin" valueType="num">
                                      <p:cBhvr additive="repl">
                                        <p:cTn id="40" dur="500" fill="hold"/>
                                        <p:tgtEl>
                                          <p:spTgt spid="34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 calcmode="lin" valueType="num">
                                      <p:cBhvr additive="repl">
                                        <p:cTn id="43" dur="500" fill="hold"/>
                                        <p:tgtEl>
                                          <p:spTgt spid="343"/>
                                        </p:tgtEl>
                                        <p:attrNameLst>
                                          <p:attrName>ppt_x</p:attrName>
                                        </p:attrNameLst>
                                      </p:cBhvr>
                                      <p:tavLst>
                                        <p:tav tm="0">
                                          <p:val>
                                            <p:strVal val="#ppt_x"/>
                                          </p:val>
                                        </p:tav>
                                        <p:tav tm="100000">
                                          <p:val>
                                            <p:strVal val="#ppt_x"/>
                                          </p:val>
                                        </p:tav>
                                      </p:tavLst>
                                    </p:anim>
                                    <p:anim calcmode="lin" valueType="num">
                                      <p:cBhvr additive="repl">
                                        <p:cTn id="44" dur="500" fill="hold"/>
                                        <p:tgtEl>
                                          <p:spTgt spid="34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4"/>
                                        </p:tgtEl>
                                        <p:attrNameLst>
                                          <p:attrName>style.visibility</p:attrName>
                                        </p:attrNameLst>
                                      </p:cBhvr>
                                      <p:to>
                                        <p:strVal val="visible"/>
                                      </p:to>
                                    </p:set>
                                    <p:anim calcmode="lin" valueType="num">
                                      <p:cBhvr additive="repl">
                                        <p:cTn id="47" dur="500" fill="hold"/>
                                        <p:tgtEl>
                                          <p:spTgt spid="344"/>
                                        </p:tgtEl>
                                        <p:attrNameLst>
                                          <p:attrName>ppt_x</p:attrName>
                                        </p:attrNameLst>
                                      </p:cBhvr>
                                      <p:tavLst>
                                        <p:tav tm="0">
                                          <p:val>
                                            <p:strVal val="#ppt_x"/>
                                          </p:val>
                                        </p:tav>
                                        <p:tav tm="100000">
                                          <p:val>
                                            <p:strVal val="#ppt_x"/>
                                          </p:val>
                                        </p:tav>
                                      </p:tavLst>
                                    </p:anim>
                                    <p:anim calcmode="lin" valueType="num">
                                      <p:cBhvr additive="repl">
                                        <p:cTn id="48" dur="500" fill="hold"/>
                                        <p:tgtEl>
                                          <p:spTgt spid="34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6"/>
                                        </p:tgtEl>
                                        <p:attrNameLst>
                                          <p:attrName>style.visibility</p:attrName>
                                        </p:attrNameLst>
                                      </p:cBhvr>
                                      <p:to>
                                        <p:strVal val="visible"/>
                                      </p:to>
                                    </p:set>
                                    <p:anim calcmode="lin" valueType="num">
                                      <p:cBhvr additive="repl">
                                        <p:cTn id="51" dur="500" fill="hold"/>
                                        <p:tgtEl>
                                          <p:spTgt spid="346"/>
                                        </p:tgtEl>
                                        <p:attrNameLst>
                                          <p:attrName>ppt_x</p:attrName>
                                        </p:attrNameLst>
                                      </p:cBhvr>
                                      <p:tavLst>
                                        <p:tav tm="0">
                                          <p:val>
                                            <p:strVal val="#ppt_x"/>
                                          </p:val>
                                        </p:tav>
                                        <p:tav tm="100000">
                                          <p:val>
                                            <p:strVal val="#ppt_x"/>
                                          </p:val>
                                        </p:tav>
                                      </p:tavLst>
                                    </p:anim>
                                    <p:anim calcmode="lin" valueType="num">
                                      <p:cBhvr additive="repl">
                                        <p:cTn id="52" dur="500" fill="hold"/>
                                        <p:tgtEl>
                                          <p:spTgt spid="34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7"/>
                                        </p:tgtEl>
                                        <p:attrNameLst>
                                          <p:attrName>style.visibility</p:attrName>
                                        </p:attrNameLst>
                                      </p:cBhvr>
                                      <p:to>
                                        <p:strVal val="visible"/>
                                      </p:to>
                                    </p:set>
                                    <p:anim calcmode="lin" valueType="num">
                                      <p:cBhvr additive="repl">
                                        <p:cTn id="55" dur="500" fill="hold"/>
                                        <p:tgtEl>
                                          <p:spTgt spid="347"/>
                                        </p:tgtEl>
                                        <p:attrNameLst>
                                          <p:attrName>ppt_x</p:attrName>
                                        </p:attrNameLst>
                                      </p:cBhvr>
                                      <p:tavLst>
                                        <p:tav tm="0">
                                          <p:val>
                                            <p:strVal val="#ppt_x"/>
                                          </p:val>
                                        </p:tav>
                                        <p:tav tm="100000">
                                          <p:val>
                                            <p:strVal val="#ppt_x"/>
                                          </p:val>
                                        </p:tav>
                                      </p:tavLst>
                                    </p:anim>
                                    <p:anim calcmode="lin" valueType="num">
                                      <p:cBhvr additive="repl">
                                        <p:cTn id="56" dur="500" fill="hold"/>
                                        <p:tgtEl>
                                          <p:spTgt spid="34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49"/>
                                        </p:tgtEl>
                                        <p:attrNameLst>
                                          <p:attrName>style.visibility</p:attrName>
                                        </p:attrNameLst>
                                      </p:cBhvr>
                                      <p:to>
                                        <p:strVal val="visible"/>
                                      </p:to>
                                    </p:set>
                                    <p:anim calcmode="lin" valueType="num">
                                      <p:cBhvr additive="repl">
                                        <p:cTn id="59" dur="500" fill="hold"/>
                                        <p:tgtEl>
                                          <p:spTgt spid="349"/>
                                        </p:tgtEl>
                                        <p:attrNameLst>
                                          <p:attrName>ppt_x</p:attrName>
                                        </p:attrNameLst>
                                      </p:cBhvr>
                                      <p:tavLst>
                                        <p:tav tm="0">
                                          <p:val>
                                            <p:strVal val="#ppt_x"/>
                                          </p:val>
                                        </p:tav>
                                        <p:tav tm="100000">
                                          <p:val>
                                            <p:strVal val="#ppt_x"/>
                                          </p:val>
                                        </p:tav>
                                      </p:tavLst>
                                    </p:anim>
                                    <p:anim calcmode="lin" valueType="num">
                                      <p:cBhvr additive="repl">
                                        <p:cTn id="60" dur="500" fill="hold"/>
                                        <p:tgtEl>
                                          <p:spTgt spid="34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50"/>
                                        </p:tgtEl>
                                        <p:attrNameLst>
                                          <p:attrName>style.visibility</p:attrName>
                                        </p:attrNameLst>
                                      </p:cBhvr>
                                      <p:to>
                                        <p:strVal val="visible"/>
                                      </p:to>
                                    </p:set>
                                    <p:anim calcmode="lin" valueType="num">
                                      <p:cBhvr additive="repl">
                                        <p:cTn id="63" dur="500" fill="hold"/>
                                        <p:tgtEl>
                                          <p:spTgt spid="350"/>
                                        </p:tgtEl>
                                        <p:attrNameLst>
                                          <p:attrName>ppt_x</p:attrName>
                                        </p:attrNameLst>
                                      </p:cBhvr>
                                      <p:tavLst>
                                        <p:tav tm="0">
                                          <p:val>
                                            <p:strVal val="#ppt_x"/>
                                          </p:val>
                                        </p:tav>
                                        <p:tav tm="100000">
                                          <p:val>
                                            <p:strVal val="#ppt_x"/>
                                          </p:val>
                                        </p:tav>
                                      </p:tavLst>
                                    </p:anim>
                                    <p:anim calcmode="lin" valueType="num">
                                      <p:cBhvr additive="repl">
                                        <p:cTn id="64" dur="500" fill="hold"/>
                                        <p:tgtEl>
                                          <p:spTgt spid="35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52"/>
                                        </p:tgtEl>
                                        <p:attrNameLst>
                                          <p:attrName>style.visibility</p:attrName>
                                        </p:attrNameLst>
                                      </p:cBhvr>
                                      <p:to>
                                        <p:strVal val="visible"/>
                                      </p:to>
                                    </p:set>
                                    <p:anim calcmode="lin" valueType="num">
                                      <p:cBhvr additive="repl">
                                        <p:cTn id="67" dur="500" fill="hold"/>
                                        <p:tgtEl>
                                          <p:spTgt spid="352"/>
                                        </p:tgtEl>
                                        <p:attrNameLst>
                                          <p:attrName>ppt_x</p:attrName>
                                        </p:attrNameLst>
                                      </p:cBhvr>
                                      <p:tavLst>
                                        <p:tav tm="0">
                                          <p:val>
                                            <p:strVal val="#ppt_x"/>
                                          </p:val>
                                        </p:tav>
                                        <p:tav tm="100000">
                                          <p:val>
                                            <p:strVal val="#ppt_x"/>
                                          </p:val>
                                        </p:tav>
                                      </p:tavLst>
                                    </p:anim>
                                    <p:anim calcmode="lin" valueType="num">
                                      <p:cBhvr additive="repl">
                                        <p:cTn id="68" dur="500" fill="hold"/>
                                        <p:tgtEl>
                                          <p:spTgt spid="35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53"/>
                                        </p:tgtEl>
                                        <p:attrNameLst>
                                          <p:attrName>style.visibility</p:attrName>
                                        </p:attrNameLst>
                                      </p:cBhvr>
                                      <p:to>
                                        <p:strVal val="visible"/>
                                      </p:to>
                                    </p:set>
                                    <p:anim calcmode="lin" valueType="num">
                                      <p:cBhvr additive="repl">
                                        <p:cTn id="71" dur="500" fill="hold"/>
                                        <p:tgtEl>
                                          <p:spTgt spid="353"/>
                                        </p:tgtEl>
                                        <p:attrNameLst>
                                          <p:attrName>ppt_x</p:attrName>
                                        </p:attrNameLst>
                                      </p:cBhvr>
                                      <p:tavLst>
                                        <p:tav tm="0">
                                          <p:val>
                                            <p:strVal val="#ppt_x"/>
                                          </p:val>
                                        </p:tav>
                                        <p:tav tm="100000">
                                          <p:val>
                                            <p:strVal val="#ppt_x"/>
                                          </p:val>
                                        </p:tav>
                                      </p:tavLst>
                                    </p:anim>
                                    <p:anim calcmode="lin" valueType="num">
                                      <p:cBhvr additive="repl">
                                        <p:cTn id="72" dur="500" fill="hold"/>
                                        <p:tgtEl>
                                          <p:spTgt spid="35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55"/>
                                        </p:tgtEl>
                                        <p:attrNameLst>
                                          <p:attrName>style.visibility</p:attrName>
                                        </p:attrNameLst>
                                      </p:cBhvr>
                                      <p:to>
                                        <p:strVal val="visible"/>
                                      </p:to>
                                    </p:set>
                                    <p:anim calcmode="lin" valueType="num">
                                      <p:cBhvr additive="repl">
                                        <p:cTn id="75" dur="500" fill="hold"/>
                                        <p:tgtEl>
                                          <p:spTgt spid="355"/>
                                        </p:tgtEl>
                                        <p:attrNameLst>
                                          <p:attrName>ppt_x</p:attrName>
                                        </p:attrNameLst>
                                      </p:cBhvr>
                                      <p:tavLst>
                                        <p:tav tm="0">
                                          <p:val>
                                            <p:strVal val="#ppt_x"/>
                                          </p:val>
                                        </p:tav>
                                        <p:tav tm="100000">
                                          <p:val>
                                            <p:strVal val="#ppt_x"/>
                                          </p:val>
                                        </p:tav>
                                      </p:tavLst>
                                    </p:anim>
                                    <p:anim calcmode="lin" valueType="num">
                                      <p:cBhvr additive="repl">
                                        <p:cTn id="76" dur="500" fill="hold"/>
                                        <p:tgtEl>
                                          <p:spTgt spid="3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505740" y="836712"/>
          <a:ext cx="2808312" cy="3261771"/>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241704">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latin typeface="等线" panose="02010600030101010101" charset="-122"/>
                          <a:ea typeface="等线" panose="02010600030101010101" charset="-122"/>
                        </a:rPr>
                        <a:t>C1: </a:t>
                      </a:r>
                      <a:r>
                        <a:rPr lang="en-US" altLang="zh-CN" sz="1800" b="1" baseline="0" dirty="0">
                          <a:solidFill>
                            <a:schemeClr val="bg1"/>
                          </a:solidFill>
                          <a:latin typeface="等线" panose="02010600030101010101" charset="-122"/>
                          <a:ea typeface="等线" panose="02010600030101010101" charset="-122"/>
                        </a:rPr>
                        <a:t>  </a:t>
                      </a:r>
                      <a:r>
                        <a:rPr lang="en-US" altLang="zh-CN" sz="1800" b="1" dirty="0">
                          <a:solidFill>
                            <a:schemeClr val="bg1"/>
                          </a:solidFill>
                          <a:latin typeface="等线" panose="02010600030101010101" charset="-122"/>
                          <a:ea typeface="等线" panose="02010600030101010101" charset="-122"/>
                        </a:rPr>
                        <a:t> DC-link</a:t>
                      </a:r>
                    </a:p>
                  </a:txBody>
                  <a:tcPr/>
                </a:tc>
                <a:tc hMerge="1">
                  <a:txBody>
                    <a:bodyPr/>
                    <a:lstStyle/>
                    <a:p>
                      <a:endParaRPr lang="zh-CN"/>
                    </a:p>
                  </a:txBody>
                  <a:tcPr/>
                </a:tc>
                <a:extLst>
                  <a:ext uri="{0D108BD9-81ED-4DB2-BD59-A6C34878D82A}">
                    <a16:rowId xmlns:a16="http://schemas.microsoft.com/office/drawing/2014/main" val="10000"/>
                  </a:ext>
                </a:extLst>
              </a:tr>
              <a:tr h="637535">
                <a:tc>
                  <a:txBody>
                    <a:bodyPr/>
                    <a:lstStyle/>
                    <a:p>
                      <a:pPr algn="ctr"/>
                      <a:endParaRPr lang="zh-CN" altLang="en-US" dirty="0"/>
                    </a:p>
                  </a:txBody>
                  <a:tcPr>
                    <a:solidFill>
                      <a:schemeClr val="bg1"/>
                    </a:solidFill>
                  </a:tcPr>
                </a:tc>
                <a:tc>
                  <a:txBody>
                    <a:bodyPr/>
                    <a:lstStyle/>
                    <a:p>
                      <a:pPr algn="ctr"/>
                      <a:endParaRPr lang="zh-CN" altLang="en-US" dirty="0"/>
                    </a:p>
                  </a:txBody>
                  <a:tcPr>
                    <a:solidFill>
                      <a:schemeClr val="bg1"/>
                    </a:solidFill>
                  </a:tcPr>
                </a:tc>
                <a:extLst>
                  <a:ext uri="{0D108BD9-81ED-4DB2-BD59-A6C34878D82A}">
                    <a16:rowId xmlns:a16="http://schemas.microsoft.com/office/drawing/2014/main" val="10001"/>
                  </a:ext>
                </a:extLst>
              </a:tr>
              <a:tr h="264191">
                <a:tc>
                  <a:txBody>
                    <a:bodyPr/>
                    <a:lstStyle/>
                    <a:p>
                      <a:pPr algn="ctr"/>
                      <a:r>
                        <a:rPr lang="en-US" altLang="zh-CN" sz="1000" dirty="0"/>
                        <a:t>DKMJ-S </a:t>
                      </a:r>
                      <a:endParaRPr lang="zh-CN" altLang="en-US" sz="1000" dirty="0"/>
                    </a:p>
                  </a:txBody>
                  <a:tcPr/>
                </a:tc>
                <a:tc>
                  <a:txBody>
                    <a:bodyPr/>
                    <a:lstStyle/>
                    <a:p>
                      <a:pPr algn="ctr"/>
                      <a:r>
                        <a:rPr lang="en-US" altLang="zh-CN" sz="1000" dirty="0"/>
                        <a:t>DMJ-MC</a:t>
                      </a:r>
                    </a:p>
                  </a:txBody>
                  <a:tcPr/>
                </a:tc>
                <a:extLst>
                  <a:ext uri="{0D108BD9-81ED-4DB2-BD59-A6C34878D82A}">
                    <a16:rowId xmlns:a16="http://schemas.microsoft.com/office/drawing/2014/main" val="10002"/>
                  </a:ext>
                </a:extLst>
              </a:tr>
              <a:tr h="702551">
                <a:tc>
                  <a:txBody>
                    <a:bodyPr/>
                    <a:lstStyle/>
                    <a:p>
                      <a:pPr algn="ctr"/>
                      <a:endParaRPr lang="zh-CN" altLang="en-US" dirty="0"/>
                    </a:p>
                  </a:txBody>
                  <a:tcPr>
                    <a:solidFill>
                      <a:schemeClr val="bg1"/>
                    </a:solidFill>
                  </a:tcPr>
                </a:tc>
                <a:tc>
                  <a:txBody>
                    <a:bodyPr/>
                    <a:lstStyle/>
                    <a:p>
                      <a:pPr algn="ctr"/>
                      <a:endParaRPr lang="zh-CN" altLang="en-US" dirty="0"/>
                    </a:p>
                  </a:txBody>
                  <a:tcPr>
                    <a:solidFill>
                      <a:schemeClr val="bg1"/>
                    </a:solidFill>
                  </a:tcPr>
                </a:tc>
                <a:extLst>
                  <a:ext uri="{0D108BD9-81ED-4DB2-BD59-A6C34878D82A}">
                    <a16:rowId xmlns:a16="http://schemas.microsoft.com/office/drawing/2014/main" val="10003"/>
                  </a:ext>
                </a:extLst>
              </a:tr>
              <a:tr h="264191">
                <a:tc>
                  <a:txBody>
                    <a:bodyPr/>
                    <a:lstStyle/>
                    <a:p>
                      <a:pPr algn="ctr"/>
                      <a:r>
                        <a:rPr lang="en-US" altLang="zh-CN" sz="1000" dirty="0"/>
                        <a:t>DMJ-PC </a:t>
                      </a:r>
                      <a:endParaRPr lang="zh-CN" altLang="en-US" sz="1000" dirty="0"/>
                    </a:p>
                  </a:txBody>
                  <a:tcPr/>
                </a:tc>
                <a:tc>
                  <a:txBody>
                    <a:bodyPr/>
                    <a:lstStyle/>
                    <a:p>
                      <a:pPr algn="ctr"/>
                      <a:r>
                        <a:rPr lang="en-US" altLang="zh-CN" sz="1000" dirty="0"/>
                        <a:t>DMJ-MT</a:t>
                      </a:r>
                    </a:p>
                  </a:txBody>
                  <a:tcPr/>
                </a:tc>
                <a:extLst>
                  <a:ext uri="{0D108BD9-81ED-4DB2-BD59-A6C34878D82A}">
                    <a16:rowId xmlns:a16="http://schemas.microsoft.com/office/drawing/2014/main" val="10004"/>
                  </a:ext>
                </a:extLst>
              </a:tr>
              <a:tr h="763352">
                <a:tc>
                  <a:txBody>
                    <a:bodyPr/>
                    <a:lstStyle/>
                    <a:p>
                      <a:pPr algn="ctr"/>
                      <a:endParaRPr lang="zh-CN" altLang="en-US" dirty="0"/>
                    </a:p>
                  </a:txBody>
                  <a:tcPr>
                    <a:solidFill>
                      <a:schemeClr val="bg1"/>
                    </a:solidFill>
                  </a:tcPr>
                </a:tc>
                <a:tc>
                  <a:txBody>
                    <a:bodyPr/>
                    <a:lstStyle/>
                    <a:p>
                      <a:pPr algn="ctr"/>
                      <a:endParaRPr lang="zh-CN" altLang="en-US" dirty="0"/>
                    </a:p>
                  </a:txBody>
                  <a:tcPr>
                    <a:solidFill>
                      <a:schemeClr val="bg1"/>
                    </a:solidFill>
                  </a:tcPr>
                </a:tc>
                <a:extLst>
                  <a:ext uri="{0D108BD9-81ED-4DB2-BD59-A6C34878D82A}">
                    <a16:rowId xmlns:a16="http://schemas.microsoft.com/office/drawing/2014/main" val="10005"/>
                  </a:ext>
                </a:extLst>
              </a:tr>
              <a:tr h="264191">
                <a:tc>
                  <a:txBody>
                    <a:bodyPr/>
                    <a:lstStyle/>
                    <a:p>
                      <a:pPr algn="ctr"/>
                      <a:r>
                        <a:rPr lang="en-US" altLang="zh-CN" sz="1000" dirty="0"/>
                        <a:t>DKMJ-AP</a:t>
                      </a:r>
                      <a:endParaRPr lang="zh-CN" altLang="en-US" sz="1000" dirty="0"/>
                    </a:p>
                  </a:txBody>
                  <a:tcPr/>
                </a:tc>
                <a:tc>
                  <a:txBody>
                    <a:bodyPr/>
                    <a:lstStyle/>
                    <a:p>
                      <a:pPr algn="ctr"/>
                      <a:r>
                        <a:rPr lang="en-US" altLang="zh-CN" sz="1000" dirty="0"/>
                        <a:t>DMJ-PS</a:t>
                      </a:r>
                    </a:p>
                  </a:txBody>
                  <a:tcPr/>
                </a:tc>
                <a:extLst>
                  <a:ext uri="{0D108BD9-81ED-4DB2-BD59-A6C34878D82A}">
                    <a16:rowId xmlns:a16="http://schemas.microsoft.com/office/drawing/2014/main" val="10006"/>
                  </a:ext>
                </a:extLst>
              </a:tr>
            </a:tbl>
          </a:graphicData>
        </a:graphic>
      </p:graphicFrame>
      <p:graphicFrame>
        <p:nvGraphicFramePr>
          <p:cNvPr id="7" name="表格 6"/>
          <p:cNvGraphicFramePr>
            <a:graphicFrameLocks noGrp="1"/>
          </p:cNvGraphicFramePr>
          <p:nvPr/>
        </p:nvGraphicFramePr>
        <p:xfrm>
          <a:off x="3367301" y="836712"/>
          <a:ext cx="1728192" cy="4197299"/>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tblGrid>
              <a:tr h="37279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latin typeface="等线" panose="02010600030101010101" charset="-122"/>
                          <a:ea typeface="等线" panose="02010600030101010101" charset="-122"/>
                        </a:rPr>
                        <a:t>C2: </a:t>
                      </a:r>
                      <a:r>
                        <a:rPr lang="en-US" altLang="zh-CN" sz="1800" b="1" baseline="0" dirty="0">
                          <a:solidFill>
                            <a:schemeClr val="bg1"/>
                          </a:solidFill>
                          <a:latin typeface="等线" panose="02010600030101010101" charset="-122"/>
                          <a:ea typeface="等线" panose="02010600030101010101" charset="-122"/>
                        </a:rPr>
                        <a:t> </a:t>
                      </a:r>
                      <a:r>
                        <a:rPr lang="en-US" altLang="zh-CN" sz="1800" b="1" dirty="0" err="1">
                          <a:solidFill>
                            <a:schemeClr val="bg1"/>
                          </a:solidFill>
                          <a:latin typeface="等线" panose="02010600030101010101" charset="-122"/>
                          <a:ea typeface="等线" panose="02010600030101010101" charset="-122"/>
                        </a:rPr>
                        <a:t>Snubber</a:t>
                      </a:r>
                      <a:endParaRPr lang="en-US" altLang="zh-CN" sz="1800" b="1" dirty="0">
                        <a:solidFill>
                          <a:schemeClr val="bg1"/>
                        </a:solidFill>
                        <a:latin typeface="等线" panose="02010600030101010101" charset="-122"/>
                        <a:ea typeface="等线" panose="02010600030101010101" charset="-122"/>
                      </a:endParaRPr>
                    </a:p>
                  </a:txBody>
                  <a:tcPr/>
                </a:tc>
                <a:extLst>
                  <a:ext uri="{0D108BD9-81ED-4DB2-BD59-A6C34878D82A}">
                    <a16:rowId xmlns:a16="http://schemas.microsoft.com/office/drawing/2014/main" val="10000"/>
                  </a:ext>
                </a:extLst>
              </a:tr>
              <a:tr h="640279">
                <a:tc>
                  <a:txBody>
                    <a:bodyPr/>
                    <a:lstStyle/>
                    <a:p>
                      <a:pPr algn="ctr"/>
                      <a:endParaRPr lang="zh-CN" altLang="en-US" dirty="0"/>
                    </a:p>
                  </a:txBody>
                  <a:tcPr>
                    <a:solidFill>
                      <a:schemeClr val="bg1"/>
                    </a:solidFill>
                  </a:tcPr>
                </a:tc>
                <a:extLst>
                  <a:ext uri="{0D108BD9-81ED-4DB2-BD59-A6C34878D82A}">
                    <a16:rowId xmlns:a16="http://schemas.microsoft.com/office/drawing/2014/main" val="10001"/>
                  </a:ext>
                </a:extLst>
              </a:tr>
              <a:tr h="248528">
                <a:tc>
                  <a:txBody>
                    <a:bodyPr/>
                    <a:lstStyle/>
                    <a:p>
                      <a:pPr algn="ctr"/>
                      <a:r>
                        <a:rPr lang="en-US" altLang="zh-CN" sz="1000" dirty="0"/>
                        <a:t>SMJ-P  </a:t>
                      </a:r>
                      <a:endParaRPr lang="zh-CN" altLang="en-US" sz="1000" dirty="0"/>
                    </a:p>
                  </a:txBody>
                  <a:tcPr/>
                </a:tc>
                <a:extLst>
                  <a:ext uri="{0D108BD9-81ED-4DB2-BD59-A6C34878D82A}">
                    <a16:rowId xmlns:a16="http://schemas.microsoft.com/office/drawing/2014/main" val="10002"/>
                  </a:ext>
                </a:extLst>
              </a:tr>
              <a:tr h="705574">
                <a:tc>
                  <a:txBody>
                    <a:bodyPr/>
                    <a:lstStyle/>
                    <a:p>
                      <a:pPr algn="ctr"/>
                      <a:endParaRPr lang="zh-CN" altLang="en-US" dirty="0"/>
                    </a:p>
                  </a:txBody>
                  <a:tcPr>
                    <a:solidFill>
                      <a:schemeClr val="bg1"/>
                    </a:solidFill>
                  </a:tcPr>
                </a:tc>
                <a:extLst>
                  <a:ext uri="{0D108BD9-81ED-4DB2-BD59-A6C34878D82A}">
                    <a16:rowId xmlns:a16="http://schemas.microsoft.com/office/drawing/2014/main" val="10003"/>
                  </a:ext>
                </a:extLst>
              </a:tr>
              <a:tr h="260857">
                <a:tc>
                  <a:txBody>
                    <a:bodyPr/>
                    <a:lstStyle/>
                    <a:p>
                      <a:pPr algn="ctr"/>
                      <a:r>
                        <a:rPr lang="en-US" altLang="zh-CN" sz="1000" dirty="0"/>
                        <a:t>SMJ-TE</a:t>
                      </a:r>
                      <a:endParaRPr lang="zh-CN" altLang="en-US" sz="1000" dirty="0"/>
                    </a:p>
                  </a:txBody>
                  <a:tcPr/>
                </a:tc>
                <a:extLst>
                  <a:ext uri="{0D108BD9-81ED-4DB2-BD59-A6C34878D82A}">
                    <a16:rowId xmlns:a16="http://schemas.microsoft.com/office/drawing/2014/main" val="10004"/>
                  </a:ext>
                </a:extLst>
              </a:tr>
              <a:tr h="766639">
                <a:tc>
                  <a:txBody>
                    <a:bodyPr/>
                    <a:lstStyle/>
                    <a:p>
                      <a:pPr algn="ctr"/>
                      <a:endParaRPr lang="zh-CN" altLang="en-US" dirty="0"/>
                    </a:p>
                  </a:txBody>
                  <a:tcPr>
                    <a:solidFill>
                      <a:schemeClr val="bg1"/>
                    </a:solidFill>
                  </a:tcPr>
                </a:tc>
                <a:extLst>
                  <a:ext uri="{0D108BD9-81ED-4DB2-BD59-A6C34878D82A}">
                    <a16:rowId xmlns:a16="http://schemas.microsoft.com/office/drawing/2014/main" val="10005"/>
                  </a:ext>
                </a:extLst>
              </a:tr>
              <a:tr h="248528">
                <a:tc>
                  <a:txBody>
                    <a:bodyPr/>
                    <a:lstStyle/>
                    <a:p>
                      <a:pPr algn="ctr"/>
                      <a:r>
                        <a:rPr lang="en-US" altLang="zh-CN" sz="1000" dirty="0"/>
                        <a:t>SMJ-PS</a:t>
                      </a:r>
                    </a:p>
                  </a:txBody>
                  <a:tcPr/>
                </a:tc>
                <a:extLst>
                  <a:ext uri="{0D108BD9-81ED-4DB2-BD59-A6C34878D82A}">
                    <a16:rowId xmlns:a16="http://schemas.microsoft.com/office/drawing/2014/main" val="10006"/>
                  </a:ext>
                </a:extLst>
              </a:tr>
              <a:tr h="705574">
                <a:tc>
                  <a:txBody>
                    <a:bodyPr/>
                    <a:lstStyle/>
                    <a:p>
                      <a:pPr algn="ctr"/>
                      <a:endParaRPr lang="zh-CN" altLang="en-US" dirty="0"/>
                    </a:p>
                  </a:txBody>
                  <a:tcPr>
                    <a:solidFill>
                      <a:schemeClr val="bg1"/>
                    </a:solidFill>
                  </a:tcPr>
                </a:tc>
                <a:extLst>
                  <a:ext uri="{0D108BD9-81ED-4DB2-BD59-A6C34878D82A}">
                    <a16:rowId xmlns:a16="http://schemas.microsoft.com/office/drawing/2014/main" val="10007"/>
                  </a:ext>
                </a:extLst>
              </a:tr>
              <a:tr h="248528">
                <a:tc>
                  <a:txBody>
                    <a:bodyPr/>
                    <a:lstStyle/>
                    <a:p>
                      <a:pPr algn="ctr"/>
                      <a:r>
                        <a:rPr lang="en-US" altLang="zh-CN" sz="1000" dirty="0"/>
                        <a:t>SMJ-TC</a:t>
                      </a:r>
                    </a:p>
                  </a:txBody>
                  <a:tcPr/>
                </a:tc>
                <a:extLst>
                  <a:ext uri="{0D108BD9-81ED-4DB2-BD59-A6C34878D82A}">
                    <a16:rowId xmlns:a16="http://schemas.microsoft.com/office/drawing/2014/main" val="10008"/>
                  </a:ext>
                </a:extLst>
              </a:tr>
            </a:tbl>
          </a:graphicData>
        </a:graphic>
      </p:graphicFrame>
      <p:graphicFrame>
        <p:nvGraphicFramePr>
          <p:cNvPr id="8" name="表格 7"/>
          <p:cNvGraphicFramePr>
            <a:graphicFrameLocks noGrp="1"/>
          </p:cNvGraphicFramePr>
          <p:nvPr/>
        </p:nvGraphicFramePr>
        <p:xfrm>
          <a:off x="5161433" y="836712"/>
          <a:ext cx="1800200" cy="3243197"/>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20000"/>
                    </a:ext>
                  </a:extLst>
                </a:gridCol>
              </a:tblGrid>
              <a:tr h="37279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latin typeface="等线" panose="02010600030101010101" charset="-122"/>
                          <a:ea typeface="等线" panose="02010600030101010101" charset="-122"/>
                        </a:rPr>
                        <a:t>C3:   AC-filter</a:t>
                      </a:r>
                    </a:p>
                  </a:txBody>
                  <a:tcPr/>
                </a:tc>
                <a:extLst>
                  <a:ext uri="{0D108BD9-81ED-4DB2-BD59-A6C34878D82A}">
                    <a16:rowId xmlns:a16="http://schemas.microsoft.com/office/drawing/2014/main" val="10000"/>
                  </a:ext>
                </a:extLst>
              </a:tr>
              <a:tr h="640279">
                <a:tc>
                  <a:txBody>
                    <a:bodyPr/>
                    <a:lstStyle/>
                    <a:p>
                      <a:pPr algn="ctr"/>
                      <a:endParaRPr lang="zh-CN" altLang="en-US" dirty="0"/>
                    </a:p>
                  </a:txBody>
                  <a:tcPr>
                    <a:solidFill>
                      <a:schemeClr val="bg1"/>
                    </a:solidFill>
                  </a:tcPr>
                </a:tc>
                <a:extLst>
                  <a:ext uri="{0D108BD9-81ED-4DB2-BD59-A6C34878D82A}">
                    <a16:rowId xmlns:a16="http://schemas.microsoft.com/office/drawing/2014/main" val="10001"/>
                  </a:ext>
                </a:extLst>
              </a:tr>
              <a:tr h="248528">
                <a:tc>
                  <a:txBody>
                    <a:bodyPr/>
                    <a:lstStyle/>
                    <a:p>
                      <a:pPr algn="ctr"/>
                      <a:r>
                        <a:rPr lang="en-US" altLang="zh-CN" sz="1000" dirty="0"/>
                        <a:t>AKMJ-S</a:t>
                      </a:r>
                    </a:p>
                  </a:txBody>
                  <a:tcPr/>
                </a:tc>
                <a:extLst>
                  <a:ext uri="{0D108BD9-81ED-4DB2-BD59-A6C34878D82A}">
                    <a16:rowId xmlns:a16="http://schemas.microsoft.com/office/drawing/2014/main" val="10002"/>
                  </a:ext>
                </a:extLst>
              </a:tr>
              <a:tr h="705574">
                <a:tc>
                  <a:txBody>
                    <a:bodyPr/>
                    <a:lstStyle/>
                    <a:p>
                      <a:pPr algn="ctr"/>
                      <a:endParaRPr lang="zh-CN" altLang="en-US" dirty="0"/>
                    </a:p>
                  </a:txBody>
                  <a:tcPr>
                    <a:solidFill>
                      <a:schemeClr val="bg1"/>
                    </a:solidFill>
                  </a:tcPr>
                </a:tc>
                <a:extLst>
                  <a:ext uri="{0D108BD9-81ED-4DB2-BD59-A6C34878D82A}">
                    <a16:rowId xmlns:a16="http://schemas.microsoft.com/office/drawing/2014/main" val="10003"/>
                  </a:ext>
                </a:extLst>
              </a:tr>
              <a:tr h="260857">
                <a:tc>
                  <a:txBody>
                    <a:bodyPr/>
                    <a:lstStyle/>
                    <a:p>
                      <a:pPr algn="ctr"/>
                      <a:r>
                        <a:rPr lang="en-US" altLang="zh-CN" sz="1000" dirty="0"/>
                        <a:t>AKMJ-MC</a:t>
                      </a:r>
                    </a:p>
                  </a:txBody>
                  <a:tcPr/>
                </a:tc>
                <a:extLst>
                  <a:ext uri="{0D108BD9-81ED-4DB2-BD59-A6C34878D82A}">
                    <a16:rowId xmlns:a16="http://schemas.microsoft.com/office/drawing/2014/main" val="10004"/>
                  </a:ext>
                </a:extLst>
              </a:tr>
              <a:tr h="766638">
                <a:tc>
                  <a:txBody>
                    <a:bodyPr/>
                    <a:lstStyle/>
                    <a:p>
                      <a:pPr algn="ctr"/>
                      <a:endParaRPr lang="zh-CN" altLang="en-US" dirty="0"/>
                    </a:p>
                  </a:txBody>
                  <a:tcPr>
                    <a:solidFill>
                      <a:schemeClr val="bg1"/>
                    </a:solidFill>
                  </a:tcPr>
                </a:tc>
                <a:extLst>
                  <a:ext uri="{0D108BD9-81ED-4DB2-BD59-A6C34878D82A}">
                    <a16:rowId xmlns:a16="http://schemas.microsoft.com/office/drawing/2014/main" val="10005"/>
                  </a:ext>
                </a:extLst>
              </a:tr>
              <a:tr h="248528">
                <a:tc>
                  <a:txBody>
                    <a:bodyPr/>
                    <a:lstStyle/>
                    <a:p>
                      <a:pPr algn="ctr"/>
                      <a:r>
                        <a:rPr lang="en-US" altLang="zh-CN" sz="1000" dirty="0"/>
                        <a:t>AKMJ-PS</a:t>
                      </a:r>
                    </a:p>
                  </a:txBody>
                  <a:tcPr/>
                </a:tc>
                <a:extLst>
                  <a:ext uri="{0D108BD9-81ED-4DB2-BD59-A6C34878D82A}">
                    <a16:rowId xmlns:a16="http://schemas.microsoft.com/office/drawing/2014/main" val="10006"/>
                  </a:ext>
                </a:extLst>
              </a:tr>
            </a:tbl>
          </a:graphicData>
        </a:graphic>
      </p:graphicFrame>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012" y="1272698"/>
            <a:ext cx="691748" cy="53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3121" y="1214067"/>
            <a:ext cx="433681" cy="59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6563" y="2191548"/>
            <a:ext cx="746799" cy="52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381" y="1244796"/>
            <a:ext cx="572483" cy="57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6734" y="2297708"/>
            <a:ext cx="933776" cy="46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1622" y="1282826"/>
            <a:ext cx="748432" cy="54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7310" y="2146090"/>
            <a:ext cx="432566" cy="62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45894" y="4183952"/>
            <a:ext cx="719576" cy="57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73180" y="3120480"/>
            <a:ext cx="645568" cy="61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0052" y="3129800"/>
            <a:ext cx="691856" cy="606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18100" y="3109044"/>
            <a:ext cx="701481" cy="67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673" y="3067491"/>
            <a:ext cx="1622425" cy="71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1480" y="2171319"/>
            <a:ext cx="595188" cy="58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5339" y="5027495"/>
            <a:ext cx="5625290" cy="153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表格 23"/>
          <p:cNvGraphicFramePr>
            <a:graphicFrameLocks noGrp="1"/>
          </p:cNvGraphicFramePr>
          <p:nvPr/>
        </p:nvGraphicFramePr>
        <p:xfrm>
          <a:off x="7027573" y="844378"/>
          <a:ext cx="2376264" cy="1268063"/>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tblGrid>
              <a:tr h="11732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latin typeface="等线" panose="02010600030101010101" charset="-122"/>
                          <a:ea typeface="等线" panose="02010600030101010101" charset="-122"/>
                        </a:rPr>
                        <a:t>C4:   EMI-filter</a:t>
                      </a:r>
                    </a:p>
                  </a:txBody>
                  <a:tcPr/>
                </a:tc>
                <a:extLst>
                  <a:ext uri="{0D108BD9-81ED-4DB2-BD59-A6C34878D82A}">
                    <a16:rowId xmlns:a16="http://schemas.microsoft.com/office/drawing/2014/main" val="10000"/>
                  </a:ext>
                </a:extLst>
              </a:tr>
              <a:tr h="658463">
                <a:tc>
                  <a:txBody>
                    <a:bodyPr/>
                    <a:lstStyle/>
                    <a:p>
                      <a:pPr algn="ctr"/>
                      <a:endParaRPr lang="zh-CN" altLang="en-US" dirty="0"/>
                    </a:p>
                  </a:txBody>
                  <a:tcPr>
                    <a:solidFill>
                      <a:schemeClr val="bg1"/>
                    </a:solidFill>
                  </a:tcPr>
                </a:tc>
                <a:extLst>
                  <a:ext uri="{0D108BD9-81ED-4DB2-BD59-A6C34878D82A}">
                    <a16:rowId xmlns:a16="http://schemas.microsoft.com/office/drawing/2014/main" val="10001"/>
                  </a:ext>
                </a:extLst>
              </a:tr>
              <a:tr h="232415">
                <a:tc>
                  <a:txBody>
                    <a:bodyPr/>
                    <a:lstStyle/>
                    <a:p>
                      <a:pPr algn="ctr"/>
                      <a:r>
                        <a:rPr lang="en-US" altLang="zh-CN" sz="1000" dirty="0"/>
                        <a:t>X2</a:t>
                      </a:r>
                    </a:p>
                  </a:txBody>
                  <a:tcPr/>
                </a:tc>
                <a:extLst>
                  <a:ext uri="{0D108BD9-81ED-4DB2-BD59-A6C34878D82A}">
                    <a16:rowId xmlns:a16="http://schemas.microsoft.com/office/drawing/2014/main" val="10002"/>
                  </a:ext>
                </a:extLst>
              </a:tr>
            </a:tbl>
          </a:graphicData>
        </a:graphic>
      </p:graphicFrame>
      <p:pic>
        <p:nvPicPr>
          <p:cNvPr id="25"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92921" y="1214415"/>
            <a:ext cx="645568" cy="61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75954" y="3499638"/>
            <a:ext cx="4855765" cy="257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26"/>
          <p:cNvSpPr/>
          <p:nvPr/>
        </p:nvSpPr>
        <p:spPr>
          <a:xfrm>
            <a:off x="8040216" y="2755200"/>
            <a:ext cx="2339102" cy="523220"/>
          </a:xfrm>
          <a:prstGeom prst="rect">
            <a:avLst/>
          </a:prstGeom>
          <a:effectLst>
            <a:outerShdw blurRad="50800" dist="38100" algn="l" rotWithShape="0">
              <a:prstClr val="black">
                <a:alpha val="40000"/>
              </a:prstClr>
            </a:outerShdw>
          </a:effectLst>
        </p:spPr>
        <p:txBody>
          <a:bodyPr wrap="none">
            <a:spAutoFit/>
          </a:bodyPr>
          <a:lstStyle/>
          <a:p>
            <a:r>
              <a:rPr lang="zh-CN" altLang="en-US" sz="2800" b="1" dirty="0">
                <a:solidFill>
                  <a:srgbClr val="FF6600"/>
                </a:solidFill>
                <a:latin typeface="微软雅黑" panose="020B0503020204020204" pitchFamily="34" charset="-122"/>
                <a:ea typeface="微软雅黑" panose="020B0503020204020204" pitchFamily="34" charset="-122"/>
              </a:rPr>
              <a:t>重点应用领域</a:t>
            </a:r>
            <a:endParaRPr lang="en-US" altLang="zh-CN" sz="2800" b="1" dirty="0">
              <a:solidFill>
                <a:srgbClr val="FF6600"/>
              </a:solidFill>
              <a:latin typeface="微软雅黑" panose="020B0503020204020204" pitchFamily="34" charset="-122"/>
              <a:ea typeface="微软雅黑" panose="020B0503020204020204" pitchFamily="34" charset="-122"/>
            </a:endParaRPr>
          </a:p>
        </p:txBody>
      </p:sp>
      <p:pic>
        <p:nvPicPr>
          <p:cNvPr id="28" name="Picture 6" descr="C:\Users\Administrator\Desktop\微信图片_20191011160514.png"/>
          <p:cNvPicPr/>
          <p:nvPr/>
        </p:nvPicPr>
        <p:blipFill>
          <a:blip r:embed="rId18"/>
          <a:stretch>
            <a:fillRect/>
          </a:stretch>
        </p:blipFill>
        <p:spPr>
          <a:xfrm>
            <a:off x="473710" y="186395"/>
            <a:ext cx="655560" cy="567720"/>
          </a:xfrm>
          <a:prstGeom prst="rect">
            <a:avLst/>
          </a:prstGeom>
          <a:ln w="0">
            <a:noFill/>
          </a:ln>
        </p:spPr>
      </p:pic>
      <p:sp>
        <p:nvSpPr>
          <p:cNvPr id="29" name="CustomShape 32"/>
          <p:cNvSpPr/>
          <p:nvPr/>
        </p:nvSpPr>
        <p:spPr>
          <a:xfrm>
            <a:off x="1208073" y="225055"/>
            <a:ext cx="1617535"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zh-CN" altLang="en-US" sz="2800" b="1" spc="-1" dirty="0">
                <a:solidFill>
                  <a:srgbClr val="222932"/>
                </a:solidFill>
                <a:latin typeface="等线" panose="02010600030101010101" charset="-122"/>
                <a:ea typeface="等线" panose="02010600030101010101" charset="-122"/>
              </a:rPr>
              <a:t>产品应用</a:t>
            </a:r>
            <a:endParaRPr lang="en-US" sz="2800" b="0" strike="noStrike" spc="-1" dirty="0">
              <a:latin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5"/>
          <a:stretch>
            <a:fillRect/>
          </a:stretch>
        </p:blipFill>
        <p:spPr>
          <a:xfrm>
            <a:off x="360720" y="213120"/>
            <a:ext cx="655560" cy="567720"/>
          </a:xfrm>
          <a:prstGeom prst="rect">
            <a:avLst/>
          </a:prstGeom>
          <a:ln w="0">
            <a:noFill/>
          </a:ln>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153" y="66982"/>
            <a:ext cx="5974317" cy="242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948" y="3716878"/>
            <a:ext cx="2061156" cy="191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015486" y="257574"/>
            <a:ext cx="2031325" cy="46166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微软雅黑" panose="020B0503020204020204" pitchFamily="34" charset="-122"/>
                <a:ea typeface="微软雅黑" panose="020B0503020204020204" pitchFamily="34" charset="-122"/>
              </a:rPr>
              <a:t>应用：变频器</a:t>
            </a:r>
            <a:endParaRPr lang="en-US" altLang="zh-CN" sz="2400" b="1" dirty="0">
              <a:latin typeface="微软雅黑" panose="020B0503020204020204" pitchFamily="34" charset="-122"/>
              <a:ea typeface="微软雅黑" panose="020B0503020204020204" pitchFamily="34" charset="-122"/>
            </a:endParaRPr>
          </a:p>
        </p:txBody>
      </p:sp>
      <p:graphicFrame>
        <p:nvGraphicFramePr>
          <p:cNvPr id="6" name="表格 5"/>
          <p:cNvGraphicFramePr>
            <a:graphicFrameLocks noGrp="1"/>
          </p:cNvGraphicFramePr>
          <p:nvPr/>
        </p:nvGraphicFramePr>
        <p:xfrm>
          <a:off x="3535766" y="2492896"/>
          <a:ext cx="6310806" cy="4247146"/>
        </p:xfrm>
        <a:graphic>
          <a:graphicData uri="http://schemas.openxmlformats.org/drawingml/2006/table">
            <a:tbl>
              <a:tblPr/>
              <a:tblGrid>
                <a:gridCol w="576064">
                  <a:extLst>
                    <a:ext uri="{9D8B030D-6E8A-4147-A177-3AD203B41FA5}">
                      <a16:colId xmlns:a16="http://schemas.microsoft.com/office/drawing/2014/main" val="20000"/>
                    </a:ext>
                  </a:extLst>
                </a:gridCol>
                <a:gridCol w="106827">
                  <a:extLst>
                    <a:ext uri="{9D8B030D-6E8A-4147-A177-3AD203B41FA5}">
                      <a16:colId xmlns:a16="http://schemas.microsoft.com/office/drawing/2014/main" val="20001"/>
                    </a:ext>
                  </a:extLst>
                </a:gridCol>
                <a:gridCol w="521373">
                  <a:extLst>
                    <a:ext uri="{9D8B030D-6E8A-4147-A177-3AD203B41FA5}">
                      <a16:colId xmlns:a16="http://schemas.microsoft.com/office/drawing/2014/main" val="20002"/>
                    </a:ext>
                  </a:extLst>
                </a:gridCol>
                <a:gridCol w="574694">
                  <a:extLst>
                    <a:ext uri="{9D8B030D-6E8A-4147-A177-3AD203B41FA5}">
                      <a16:colId xmlns:a16="http://schemas.microsoft.com/office/drawing/2014/main" val="20003"/>
                    </a:ext>
                  </a:extLst>
                </a:gridCol>
                <a:gridCol w="468052">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49585">
                  <a:extLst>
                    <a:ext uri="{9D8B030D-6E8A-4147-A177-3AD203B41FA5}">
                      <a16:colId xmlns:a16="http://schemas.microsoft.com/office/drawing/2014/main" val="20006"/>
                    </a:ext>
                  </a:extLst>
                </a:gridCol>
                <a:gridCol w="622365">
                  <a:extLst>
                    <a:ext uri="{9D8B030D-6E8A-4147-A177-3AD203B41FA5}">
                      <a16:colId xmlns:a16="http://schemas.microsoft.com/office/drawing/2014/main" val="20007"/>
                    </a:ext>
                  </a:extLst>
                </a:gridCol>
                <a:gridCol w="33448">
                  <a:extLst>
                    <a:ext uri="{9D8B030D-6E8A-4147-A177-3AD203B41FA5}">
                      <a16:colId xmlns:a16="http://schemas.microsoft.com/office/drawing/2014/main" val="20008"/>
                    </a:ext>
                  </a:extLst>
                </a:gridCol>
                <a:gridCol w="625649">
                  <a:extLst>
                    <a:ext uri="{9D8B030D-6E8A-4147-A177-3AD203B41FA5}">
                      <a16:colId xmlns:a16="http://schemas.microsoft.com/office/drawing/2014/main" val="20009"/>
                    </a:ext>
                  </a:extLst>
                </a:gridCol>
                <a:gridCol w="523196">
                  <a:extLst>
                    <a:ext uri="{9D8B030D-6E8A-4147-A177-3AD203B41FA5}">
                      <a16:colId xmlns:a16="http://schemas.microsoft.com/office/drawing/2014/main" val="20010"/>
                    </a:ext>
                  </a:extLst>
                </a:gridCol>
                <a:gridCol w="33448">
                  <a:extLst>
                    <a:ext uri="{9D8B030D-6E8A-4147-A177-3AD203B41FA5}">
                      <a16:colId xmlns:a16="http://schemas.microsoft.com/office/drawing/2014/main" val="20011"/>
                    </a:ext>
                  </a:extLst>
                </a:gridCol>
                <a:gridCol w="398019">
                  <a:extLst>
                    <a:ext uri="{9D8B030D-6E8A-4147-A177-3AD203B41FA5}">
                      <a16:colId xmlns:a16="http://schemas.microsoft.com/office/drawing/2014/main" val="20012"/>
                    </a:ext>
                  </a:extLst>
                </a:gridCol>
                <a:gridCol w="135328">
                  <a:extLst>
                    <a:ext uri="{9D8B030D-6E8A-4147-A177-3AD203B41FA5}">
                      <a16:colId xmlns:a16="http://schemas.microsoft.com/office/drawing/2014/main" val="20013"/>
                    </a:ext>
                  </a:extLst>
                </a:gridCol>
                <a:gridCol w="440737">
                  <a:extLst>
                    <a:ext uri="{9D8B030D-6E8A-4147-A177-3AD203B41FA5}">
                      <a16:colId xmlns:a16="http://schemas.microsoft.com/office/drawing/2014/main" val="20014"/>
                    </a:ext>
                  </a:extLst>
                </a:gridCol>
                <a:gridCol w="92610">
                  <a:extLst>
                    <a:ext uri="{9D8B030D-6E8A-4147-A177-3AD203B41FA5}">
                      <a16:colId xmlns:a16="http://schemas.microsoft.com/office/drawing/2014/main" val="20015"/>
                    </a:ext>
                  </a:extLst>
                </a:gridCol>
                <a:gridCol w="533347">
                  <a:extLst>
                    <a:ext uri="{9D8B030D-6E8A-4147-A177-3AD203B41FA5}">
                      <a16:colId xmlns:a16="http://schemas.microsoft.com/office/drawing/2014/main" val="20016"/>
                    </a:ext>
                  </a:extLst>
                </a:gridCol>
              </a:tblGrid>
              <a:tr h="332701">
                <a:tc gridSpan="17">
                  <a:txBody>
                    <a:bodyPr/>
                    <a:lstStyle/>
                    <a:p>
                      <a:pPr algn="l" fontAlgn="b"/>
                      <a:r>
                        <a:rPr lang="en-US" sz="2000" b="1" i="0" u="none" strike="noStrike" dirty="0">
                          <a:solidFill>
                            <a:schemeClr val="bg1"/>
                          </a:solidFill>
                          <a:effectLst/>
                          <a:latin typeface="微软雅黑" panose="020B0503020204020204" pitchFamily="34" charset="-122"/>
                          <a:ea typeface="微软雅黑" panose="020B0503020204020204" pitchFamily="34" charset="-122"/>
                        </a:rPr>
                        <a:t>CRE</a:t>
                      </a:r>
                      <a:r>
                        <a:rPr lang="zh-CN" altLang="en-US" sz="2000" b="1" i="0" u="none" strike="noStrike" dirty="0">
                          <a:solidFill>
                            <a:schemeClr val="bg1"/>
                          </a:solidFill>
                          <a:effectLst/>
                          <a:latin typeface="微软雅黑" panose="020B0503020204020204" pitchFamily="34" charset="-122"/>
                          <a:ea typeface="微软雅黑" panose="020B0503020204020204" pitchFamily="34" charset="-122"/>
                        </a:rPr>
                        <a:t>电容器解决方案：</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35458">
                <a:tc gridSpan="6">
                  <a:txBody>
                    <a:bodyPr/>
                    <a:lstStyle/>
                    <a:p>
                      <a:pPr algn="ctr" fontAlgn="b"/>
                      <a:r>
                        <a:rPr lang="zh-CN" altLang="en-US" sz="1400" b="1" i="0" u="none" strike="noStrike" dirty="0">
                          <a:solidFill>
                            <a:srgbClr val="000000"/>
                          </a:solidFill>
                          <a:effectLst/>
                          <a:latin typeface="宋体" panose="02010600030101010101" pitchFamily="2" charset="-122"/>
                        </a:rPr>
                        <a:t>电磁兼容</a:t>
                      </a:r>
                      <a:r>
                        <a:rPr lang="en-US" altLang="zh-CN" sz="1400" b="1" i="0" u="none" strike="noStrike" dirty="0">
                          <a:solidFill>
                            <a:srgbClr val="000000"/>
                          </a:solidFill>
                          <a:effectLst/>
                          <a:latin typeface="宋体" panose="02010600030101010101" pitchFamily="2" charset="-122"/>
                        </a:rPr>
                        <a:t>/</a:t>
                      </a:r>
                      <a:r>
                        <a:rPr lang="zh-CN" altLang="en-US" sz="1400" b="1" i="0" u="none" strike="noStrike" dirty="0">
                          <a:solidFill>
                            <a:srgbClr val="000000"/>
                          </a:solidFill>
                          <a:effectLst/>
                          <a:latin typeface="宋体" panose="02010600030101010101" pitchFamily="2" charset="-122"/>
                        </a:rPr>
                        <a:t>交流滤波</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gridSpan="5">
                  <a:txBody>
                    <a:bodyPr/>
                    <a:lstStyle/>
                    <a:p>
                      <a:pPr algn="ctr" fontAlgn="b"/>
                      <a:r>
                        <a:rPr lang="en-US" sz="1400" b="1" i="0" u="none" strike="noStrike" dirty="0">
                          <a:solidFill>
                            <a:srgbClr val="000000"/>
                          </a:solidFill>
                          <a:effectLst/>
                          <a:latin typeface="宋体" panose="02010600030101010101" pitchFamily="2" charset="-122"/>
                        </a:rPr>
                        <a:t>DC-link</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gridSpan="6">
                  <a:txBody>
                    <a:bodyPr/>
                    <a:lstStyle/>
                    <a:p>
                      <a:pPr algn="ctr" fontAlgn="b"/>
                      <a:r>
                        <a:rPr lang="zh-CN" altLang="en-US" sz="1400" b="1" i="0" u="none" strike="noStrike" dirty="0">
                          <a:solidFill>
                            <a:srgbClr val="000000"/>
                          </a:solidFill>
                          <a:effectLst/>
                          <a:latin typeface="宋体" panose="02010600030101010101" pitchFamily="2" charset="-122"/>
                        </a:rPr>
                        <a:t>缓冲吸收</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1"/>
                  </a:ext>
                </a:extLst>
              </a:tr>
              <a:tr h="235458">
                <a:tc gridSpan="2">
                  <a:txBody>
                    <a:bodyPr/>
                    <a:lstStyle/>
                    <a:p>
                      <a:pPr algn="ctr" fontAlgn="b"/>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dirty="0">
                          <a:solidFill>
                            <a:srgbClr val="000000"/>
                          </a:solidFill>
                          <a:effectLst/>
                          <a:latin typeface="微软雅黑" panose="020B0503020204020204" pitchFamily="34" charset="-122"/>
                          <a:ea typeface="微软雅黑" panose="020B0503020204020204" pitchFamily="34" charset="-122"/>
                        </a:rPr>
                        <a:t>C4</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4">
                  <a:txBody>
                    <a:bodyPr/>
                    <a:lstStyle/>
                    <a:p>
                      <a:pPr algn="ctr" fontAlgn="b"/>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dirty="0">
                          <a:solidFill>
                            <a:srgbClr val="000000"/>
                          </a:solidFill>
                          <a:effectLst/>
                          <a:latin typeface="微软雅黑" panose="020B0503020204020204" pitchFamily="34" charset="-122"/>
                          <a:ea typeface="微软雅黑" panose="020B0503020204020204" pitchFamily="34" charset="-122"/>
                        </a:rPr>
                        <a:t>C3,C4</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5">
                  <a:txBody>
                    <a:bodyPr/>
                    <a:lstStyle/>
                    <a:p>
                      <a:pPr algn="ctr" fontAlgn="b"/>
                      <a:r>
                        <a:rPr lang="en-US" altLang="zh-CN" sz="1400" b="1" i="0" u="none" strike="noStrike" dirty="0">
                          <a:solidFill>
                            <a:srgbClr val="000000"/>
                          </a:solidFill>
                          <a:effectLst/>
                          <a:latin typeface="微软雅黑" panose="020B0503020204020204" pitchFamily="34" charset="-122"/>
                          <a:ea typeface="微软雅黑" panose="020B0503020204020204" pitchFamily="34" charset="-122"/>
                        </a:rPr>
                        <a:t>C1</a:t>
                      </a: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b"/>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dirty="0">
                          <a:solidFill>
                            <a:srgbClr val="000000"/>
                          </a:solidFill>
                          <a:effectLst/>
                          <a:latin typeface="微软雅黑" panose="020B0503020204020204" pitchFamily="34" charset="-122"/>
                          <a:ea typeface="微软雅黑" panose="020B0503020204020204" pitchFamily="34" charset="-122"/>
                        </a:rPr>
                        <a:t>C2</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2"/>
                  </a:ext>
                </a:extLst>
              </a:tr>
              <a:tr h="190996">
                <a:tc gridSpan="6">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gridSpan="5">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gridSpan="6">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799935">
                <a:tc>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zh-CN" altLang="en-US"/>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endParaRPr lang="zh-CN" altLang="en-US" sz="900" b="0" i="0" u="none" strike="noStrike" dirty="0">
                        <a:solidFill>
                          <a:srgbClr val="000000"/>
                        </a:solidFill>
                        <a:effectLst/>
                        <a:latin typeface="宋体" panose="02010600030101010101" pitchFamily="2"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endParaRPr lang="zh-CN" altLang="en-US" dirty="0"/>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endParaRPr lang="zh-CN" altLang="en-US" dirty="0"/>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b"/>
                      <a:endParaRPr lang="zh-CN" altLang="en-US" sz="900" b="0" i="0" u="none" strike="noStrike" dirty="0">
                        <a:solidFill>
                          <a:srgbClr val="000000"/>
                        </a:solidFill>
                        <a:effectLst/>
                        <a:latin typeface="宋体" panose="02010600030101010101" pitchFamily="2"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fontAlgn="b"/>
                      <a:endParaRPr lang="zh-CN" altLang="en-US" sz="900" b="0" i="0" u="none" strike="noStrike" dirty="0">
                        <a:solidFill>
                          <a:srgbClr val="000000"/>
                        </a:solidFill>
                        <a:effectLst/>
                        <a:latin typeface="宋体" panose="02010600030101010101" pitchFamily="2"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l" fontAlgn="b"/>
                      <a:endParaRPr lang="zh-CN" altLang="en-US" sz="900" b="0" i="0" u="none" strike="noStrike" dirty="0">
                        <a:solidFill>
                          <a:srgbClr val="000000"/>
                        </a:solidFill>
                        <a:effectLst/>
                        <a:latin typeface="宋体" panose="02010600030101010101" pitchFamily="2"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4"/>
                  </a:ext>
                </a:extLst>
              </a:tr>
              <a:tr h="275868">
                <a:tc>
                  <a:txBody>
                    <a:bodyPr/>
                    <a:lstStyle/>
                    <a:p>
                      <a:pPr algn="ctr" fontAlgn="b"/>
                      <a:r>
                        <a:rPr lang="en-US" altLang="zh-CN" sz="1050" b="1" i="0" u="none" strike="noStrike" dirty="0">
                          <a:solidFill>
                            <a:srgbClr val="000000"/>
                          </a:solidFill>
                          <a:effectLst/>
                          <a:latin typeface="宋体" panose="02010600030101010101" pitchFamily="2" charset="-122"/>
                        </a:rPr>
                        <a:t>X2</a:t>
                      </a:r>
                      <a:endParaRPr lang="en-US" sz="1050" b="1" i="0" u="none" strike="noStrike" dirty="0">
                        <a:solidFill>
                          <a:srgbClr val="000000"/>
                        </a:solidFill>
                        <a:effectLst/>
                        <a:latin typeface="宋体" panose="02010600030101010101" pitchFamily="2"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gridSpan="2">
                  <a:txBody>
                    <a:bodyPr/>
                    <a:lstStyle/>
                    <a:p>
                      <a:pPr algn="ctr" fontAlgn="b"/>
                      <a:r>
                        <a:rPr lang="en-US" sz="1050" b="1" i="0" u="none" strike="noStrike" dirty="0">
                          <a:solidFill>
                            <a:srgbClr val="000000"/>
                          </a:solidFill>
                          <a:effectLst/>
                          <a:latin typeface="宋体" panose="02010600030101010101" pitchFamily="2" charset="-122"/>
                        </a:rPr>
                        <a:t>AKMJ-S</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gridSpan="2">
                  <a:txBody>
                    <a:bodyPr/>
                    <a:lstStyle/>
                    <a:p>
                      <a:pPr algn="ctr"/>
                      <a:r>
                        <a:rPr lang="en-US" altLang="zh-CN" sz="1050" b="1" dirty="0">
                          <a:latin typeface="+mj-ea"/>
                          <a:ea typeface="+mj-ea"/>
                        </a:rPr>
                        <a:t>AKMJ-MC</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a:txBody>
                    <a:bodyPr/>
                    <a:lstStyle/>
                    <a:p>
                      <a:pPr algn="ctr" fontAlgn="b"/>
                      <a:r>
                        <a:rPr lang="en-US" sz="1050" b="1" i="0" u="none" strike="noStrike" dirty="0">
                          <a:solidFill>
                            <a:srgbClr val="000000"/>
                          </a:solidFill>
                          <a:effectLst/>
                          <a:latin typeface="宋体" panose="02010600030101010101" pitchFamily="2" charset="-122"/>
                        </a:rPr>
                        <a:t>AKMJ-PS</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gridSpan="2">
                  <a:txBody>
                    <a:bodyPr/>
                    <a:lstStyle/>
                    <a:p>
                      <a:pPr algn="ctr" fontAlgn="b"/>
                      <a:r>
                        <a:rPr lang="en-US" sz="1050" b="1" i="0" u="none" strike="noStrike" dirty="0">
                          <a:solidFill>
                            <a:srgbClr val="000000"/>
                          </a:solidFill>
                          <a:effectLst/>
                          <a:latin typeface="宋体" panose="02010600030101010101" pitchFamily="2" charset="-122"/>
                        </a:rPr>
                        <a:t>DKMJ-S</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gridSpan="2">
                  <a:txBody>
                    <a:bodyPr/>
                    <a:lstStyle/>
                    <a:p>
                      <a:pPr algn="ctr" fontAlgn="b"/>
                      <a:r>
                        <a:rPr lang="en-US" sz="1050" b="1" i="0" u="none" strike="noStrike" dirty="0">
                          <a:solidFill>
                            <a:srgbClr val="000000"/>
                          </a:solidFill>
                          <a:effectLst/>
                          <a:latin typeface="宋体" panose="02010600030101010101" pitchFamily="2" charset="-122"/>
                        </a:rPr>
                        <a:t>DMJ-MC</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a:txBody>
                    <a:bodyPr/>
                    <a:lstStyle/>
                    <a:p>
                      <a:pPr marL="0" algn="ctr" defTabSz="914400" rtl="0" eaLnBrk="1" fontAlgn="b" latinLnBrk="0" hangingPunct="1"/>
                      <a:r>
                        <a:rPr lang="en-US" altLang="zh-CN" sz="1050" b="1" i="0" u="none" strike="noStrike" kern="1200" dirty="0">
                          <a:solidFill>
                            <a:srgbClr val="000000"/>
                          </a:solidFill>
                          <a:effectLst/>
                          <a:latin typeface="宋体" panose="02010600030101010101" pitchFamily="2" charset="-122"/>
                          <a:ea typeface="+mn-ea"/>
                          <a:cs typeface="+mn-cs"/>
                        </a:rPr>
                        <a:t>DMJ-PS</a:t>
                      </a:r>
                      <a:endParaRPr lang="zh-CN" altLang="en-US" sz="1050" b="1" i="0" u="none" strike="noStrike" kern="1200" dirty="0">
                        <a:solidFill>
                          <a:srgbClr val="000000"/>
                        </a:solidFill>
                        <a:effectLst/>
                        <a:latin typeface="宋体" panose="02010600030101010101" pitchFamily="2" charset="-122"/>
                        <a:ea typeface="+mn-ea"/>
                        <a:cs typeface="+mn-cs"/>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gridSpan="2">
                  <a:txBody>
                    <a:bodyPr/>
                    <a:lstStyle/>
                    <a:p>
                      <a:pPr algn="ctr" fontAlgn="b"/>
                      <a:r>
                        <a:rPr lang="en-US" sz="1050" b="1" i="0" u="none" strike="noStrike" dirty="0">
                          <a:solidFill>
                            <a:srgbClr val="000000"/>
                          </a:solidFill>
                          <a:effectLst/>
                          <a:latin typeface="宋体" panose="02010600030101010101" pitchFamily="2" charset="-122"/>
                        </a:rPr>
                        <a:t>SMJ-P</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gridSpan="2">
                  <a:txBody>
                    <a:bodyPr/>
                    <a:lstStyle/>
                    <a:p>
                      <a:pPr algn="ctr" fontAlgn="b"/>
                      <a:r>
                        <a:rPr lang="en-US" altLang="zh-CN" sz="1050" b="1" i="0" u="none" strike="noStrike" dirty="0">
                          <a:solidFill>
                            <a:srgbClr val="000000"/>
                          </a:solidFill>
                          <a:effectLst/>
                          <a:latin typeface="宋体" panose="02010600030101010101" pitchFamily="2" charset="-122"/>
                        </a:rPr>
                        <a:t>SMJ-TE</a:t>
                      </a:r>
                      <a:endParaRPr lang="en-US" sz="1050" b="1" i="0" u="none" strike="noStrike" dirty="0">
                        <a:solidFill>
                          <a:srgbClr val="000000"/>
                        </a:solidFill>
                        <a:effectLst/>
                        <a:latin typeface="宋体" panose="02010600030101010101" pitchFamily="2"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gridSpan="2">
                  <a:txBody>
                    <a:bodyPr/>
                    <a:lstStyle/>
                    <a:p>
                      <a:pPr algn="ctr" fontAlgn="b"/>
                      <a:r>
                        <a:rPr lang="en-US" sz="1050" b="1" i="0" u="none" strike="noStrike" dirty="0">
                          <a:solidFill>
                            <a:srgbClr val="000000"/>
                          </a:solidFill>
                          <a:effectLst/>
                          <a:latin typeface="宋体" panose="02010600030101010101" pitchFamily="2" charset="-122"/>
                        </a:rPr>
                        <a:t>SMJ-PS</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extLst>
                  <a:ext uri="{0D108BD9-81ED-4DB2-BD59-A6C34878D82A}">
                    <a16:rowId xmlns:a16="http://schemas.microsoft.com/office/drawing/2014/main" val="10005"/>
                  </a:ext>
                </a:extLst>
              </a:tr>
              <a:tr h="154423">
                <a:tc gridSpan="17">
                  <a:txBody>
                    <a:bodyPr/>
                    <a:lstStyle/>
                    <a:p>
                      <a:pPr algn="l"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6"/>
                  </a:ext>
                </a:extLst>
              </a:tr>
              <a:tr h="235458">
                <a:tc gridSpan="17">
                  <a:txBody>
                    <a:bodyPr/>
                    <a:lstStyle/>
                    <a:p>
                      <a:pPr algn="l" fontAlgn="b"/>
                      <a:r>
                        <a:rPr lang="zh-CN" altLang="en-US" sz="1400" b="1" i="0" u="none" strike="noStrike" dirty="0">
                          <a:solidFill>
                            <a:srgbClr val="000000"/>
                          </a:solidFill>
                          <a:effectLst/>
                          <a:latin typeface="宋体" panose="02010600030101010101" pitchFamily="2" charset="-122"/>
                        </a:rPr>
                        <a:t>电压范围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402207">
                <a:tc>
                  <a:txBody>
                    <a:bodyPr/>
                    <a:lstStyle/>
                    <a:p>
                      <a:pPr algn="ctr" fontAlgn="b"/>
                      <a:r>
                        <a:rPr lang="en-US" altLang="zh-CN" sz="800" b="0" i="0" u="none" strike="noStrike" dirty="0">
                          <a:solidFill>
                            <a:srgbClr val="000000"/>
                          </a:solidFill>
                          <a:effectLst/>
                          <a:latin typeface="+mj-ea"/>
                          <a:ea typeface="+mj-ea"/>
                        </a:rPr>
                        <a:t>250/275,310</a:t>
                      </a:r>
                      <a:endParaRPr lang="zh-CN" altLang="en-US" sz="800" b="0" i="0" u="none" strike="noStrike" dirty="0">
                        <a:solidFill>
                          <a:srgbClr val="000000"/>
                        </a:solidFill>
                        <a:effectLst/>
                        <a:latin typeface="+mj-ea"/>
                        <a:ea typeface="+mj-ea"/>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800" b="0" i="0" u="none" strike="noStrike" dirty="0">
                          <a:solidFill>
                            <a:srgbClr val="000000"/>
                          </a:solidFill>
                          <a:effectLst/>
                          <a:latin typeface="+mj-ea"/>
                          <a:ea typeface="+mj-ea"/>
                        </a:rPr>
                        <a:t>250~6300</a:t>
                      </a:r>
                      <a:r>
                        <a:rPr lang="zh-CN" altLang="en-US" sz="800" b="0" i="0" u="none" strike="noStrike" dirty="0">
                          <a:solidFill>
                            <a:srgbClr val="000000"/>
                          </a:solidFill>
                          <a:effectLst/>
                          <a:latin typeface="+mj-ea"/>
                          <a:ea typeface="+mj-ea"/>
                        </a:rPr>
                        <a:t>（</a:t>
                      </a:r>
                      <a:r>
                        <a:rPr lang="en-US" altLang="zh-CN" sz="800" b="0" i="0" u="none" strike="noStrike" dirty="0">
                          <a:solidFill>
                            <a:srgbClr val="000000"/>
                          </a:solidFill>
                          <a:effectLst/>
                          <a:latin typeface="+mj-ea"/>
                          <a:ea typeface="+mj-ea"/>
                        </a:rPr>
                        <a:t>VAC</a:t>
                      </a:r>
                      <a:r>
                        <a:rPr lang="zh-CN" altLang="en-US" sz="800" b="0" i="0" u="none" strike="noStrike" dirty="0">
                          <a:solidFill>
                            <a:srgbClr val="000000"/>
                          </a:solidFill>
                          <a:effectLst/>
                          <a:latin typeface="+mj-ea"/>
                          <a:ea typeface="+mj-ea"/>
                        </a:rPr>
                        <a:t>）（三相）</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800" dirty="0">
                          <a:latin typeface="+mj-ea"/>
                          <a:ea typeface="+mj-ea"/>
                        </a:rPr>
                        <a:t>150~1500</a:t>
                      </a:r>
                      <a:r>
                        <a:rPr lang="zh-CN" altLang="en-US" sz="800" dirty="0">
                          <a:latin typeface="+mj-ea"/>
                          <a:ea typeface="+mj-ea"/>
                        </a:rPr>
                        <a:t>（</a:t>
                      </a:r>
                      <a:r>
                        <a:rPr lang="en-US" altLang="zh-CN" sz="800" dirty="0">
                          <a:latin typeface="+mj-ea"/>
                          <a:ea typeface="+mj-ea"/>
                        </a:rPr>
                        <a:t>VAC</a:t>
                      </a:r>
                      <a:r>
                        <a:rPr lang="zh-CN" altLang="en-US" sz="800" dirty="0">
                          <a:latin typeface="+mj-ea"/>
                          <a:ea typeface="+mj-ea"/>
                        </a:rPr>
                        <a:t>）</a:t>
                      </a:r>
                      <a:endParaRPr lang="en-US" altLang="zh-CN" sz="800" dirty="0">
                        <a:latin typeface="+mj-ea"/>
                        <a:ea typeface="+mj-ea"/>
                      </a:endParaRPr>
                    </a:p>
                    <a:p>
                      <a:pPr algn="ctr"/>
                      <a:r>
                        <a:rPr lang="zh-CN" altLang="en-US" sz="800" dirty="0">
                          <a:latin typeface="+mj-ea"/>
                          <a:ea typeface="+mj-ea"/>
                        </a:rPr>
                        <a:t>（三相）</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800" dirty="0">
                          <a:latin typeface="+mj-ea"/>
                          <a:ea typeface="+mj-ea"/>
                        </a:rPr>
                        <a:t>150~1500</a:t>
                      </a:r>
                      <a:r>
                        <a:rPr lang="zh-CN" altLang="en-US" sz="800" dirty="0">
                          <a:latin typeface="+mj-ea"/>
                          <a:ea typeface="+mj-ea"/>
                        </a:rPr>
                        <a:t>（</a:t>
                      </a:r>
                      <a:r>
                        <a:rPr lang="en-US" altLang="zh-CN" sz="800" dirty="0">
                          <a:latin typeface="+mj-ea"/>
                          <a:ea typeface="+mj-ea"/>
                        </a:rPr>
                        <a:t>VAC</a:t>
                      </a:r>
                      <a:r>
                        <a:rPr lang="zh-CN" altLang="en-US" sz="800" dirty="0">
                          <a:latin typeface="+mj-ea"/>
                          <a:ea typeface="+mj-ea"/>
                        </a:rPr>
                        <a:t>）</a:t>
                      </a:r>
                    </a:p>
                    <a:p>
                      <a:pPr algn="ctr"/>
                      <a:r>
                        <a:rPr lang="zh-CN" altLang="en-US" sz="800" dirty="0">
                          <a:latin typeface="+mj-ea"/>
                          <a:ea typeface="+mj-ea"/>
                        </a:rPr>
                        <a:t>（单相）</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800" dirty="0">
                          <a:latin typeface="+mj-ea"/>
                          <a:ea typeface="+mj-ea"/>
                        </a:rPr>
                        <a:t>150~450</a:t>
                      </a:r>
                      <a:r>
                        <a:rPr lang="zh-CN" altLang="en-US" sz="800" dirty="0">
                          <a:latin typeface="+mj-ea"/>
                          <a:ea typeface="+mj-ea"/>
                        </a:rPr>
                        <a:t>（</a:t>
                      </a:r>
                      <a:r>
                        <a:rPr lang="en-US" altLang="zh-CN" sz="800" dirty="0">
                          <a:latin typeface="+mj-ea"/>
                          <a:ea typeface="+mj-ea"/>
                        </a:rPr>
                        <a:t>VAC</a:t>
                      </a:r>
                      <a:r>
                        <a:rPr lang="zh-CN" altLang="en-US" sz="800" dirty="0">
                          <a:latin typeface="+mj-ea"/>
                          <a:ea typeface="+mj-ea"/>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800" b="0" i="0" u="none" strike="noStrike" dirty="0">
                          <a:solidFill>
                            <a:srgbClr val="000000"/>
                          </a:solidFill>
                          <a:effectLst/>
                          <a:latin typeface="+mj-ea"/>
                          <a:ea typeface="+mj-ea"/>
                        </a:rPr>
                        <a:t>450~4000</a:t>
                      </a:r>
                      <a:r>
                        <a:rPr lang="zh-CN" altLang="en-US" sz="800" b="0" i="0" u="none" strike="noStrike" dirty="0">
                          <a:solidFill>
                            <a:srgbClr val="000000"/>
                          </a:solidFill>
                          <a:effectLst/>
                          <a:latin typeface="+mj-ea"/>
                          <a:ea typeface="+mj-ea"/>
                        </a:rPr>
                        <a:t>（</a:t>
                      </a:r>
                      <a:r>
                        <a:rPr lang="en-US" altLang="zh-CN" sz="800" b="0" i="0" u="none" strike="noStrike" dirty="0">
                          <a:solidFill>
                            <a:srgbClr val="000000"/>
                          </a:solidFill>
                          <a:effectLst/>
                          <a:latin typeface="+mj-ea"/>
                          <a:ea typeface="+mj-ea"/>
                        </a:rPr>
                        <a:t>VDC</a:t>
                      </a:r>
                      <a:r>
                        <a:rPr lang="zh-CN" altLang="en-US" sz="800" b="0" i="0" u="none" strike="noStrike" dirty="0">
                          <a:solidFill>
                            <a:srgbClr val="000000"/>
                          </a:solidFill>
                          <a:effectLst/>
                          <a:latin typeface="+mj-ea"/>
                          <a:ea typeface="+mj-ea"/>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a:r>
                        <a:rPr lang="en-US" altLang="zh-CN" sz="800" dirty="0">
                          <a:latin typeface="+mj-ea"/>
                          <a:ea typeface="+mj-ea"/>
                        </a:rPr>
                        <a:t>450~4000</a:t>
                      </a:r>
                      <a:r>
                        <a:rPr lang="zh-CN" altLang="en-US" sz="800" dirty="0">
                          <a:latin typeface="+mj-ea"/>
                          <a:ea typeface="+mj-ea"/>
                        </a:rPr>
                        <a:t>（</a:t>
                      </a:r>
                      <a:r>
                        <a:rPr lang="en-US" altLang="zh-CN" sz="800" dirty="0">
                          <a:latin typeface="+mj-ea"/>
                          <a:ea typeface="+mj-ea"/>
                        </a:rPr>
                        <a:t>VDC</a:t>
                      </a:r>
                      <a:r>
                        <a:rPr lang="zh-CN" altLang="en-US" sz="800" dirty="0">
                          <a:latin typeface="+mj-ea"/>
                          <a:ea typeface="+mj-ea"/>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r>
                        <a:rPr lang="en-US" altLang="zh-CN" sz="800" dirty="0">
                          <a:latin typeface="+mj-ea"/>
                          <a:ea typeface="+mj-ea"/>
                        </a:rPr>
                        <a:t>450~2000</a:t>
                      </a:r>
                      <a:r>
                        <a:rPr lang="zh-CN" altLang="en-US" sz="800" dirty="0">
                          <a:latin typeface="+mj-ea"/>
                          <a:ea typeface="+mj-ea"/>
                        </a:rPr>
                        <a:t>（</a:t>
                      </a:r>
                      <a:r>
                        <a:rPr lang="en-US" altLang="zh-CN" sz="800" dirty="0">
                          <a:latin typeface="+mj-ea"/>
                          <a:ea typeface="+mj-ea"/>
                        </a:rPr>
                        <a:t>VDC</a:t>
                      </a:r>
                      <a:r>
                        <a:rPr lang="zh-CN" altLang="en-US" sz="800" dirty="0">
                          <a:latin typeface="+mj-ea"/>
                          <a:ea typeface="+mj-ea"/>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b"/>
                      <a:r>
                        <a:rPr lang="zh-CN" altLang="en-US" sz="800" b="0" i="0" u="none" strike="noStrike" dirty="0">
                          <a:solidFill>
                            <a:srgbClr val="000000"/>
                          </a:solidFill>
                          <a:effectLst/>
                          <a:latin typeface="+mj-ea"/>
                          <a:ea typeface="+mj-ea"/>
                        </a:rPr>
                        <a:t>　</a:t>
                      </a:r>
                      <a:r>
                        <a:rPr lang="en-US" altLang="zh-CN" sz="800" b="0" i="0" u="none" strike="noStrike" dirty="0">
                          <a:solidFill>
                            <a:srgbClr val="000000"/>
                          </a:solidFill>
                          <a:effectLst/>
                          <a:latin typeface="+mj-ea"/>
                          <a:ea typeface="+mj-ea"/>
                        </a:rPr>
                        <a:t>630~3000</a:t>
                      </a:r>
                      <a:r>
                        <a:rPr lang="zh-CN" altLang="en-US" sz="800" b="0" i="0" u="none" strike="noStrike" dirty="0">
                          <a:solidFill>
                            <a:srgbClr val="000000"/>
                          </a:solidFill>
                          <a:effectLst/>
                          <a:latin typeface="+mj-ea"/>
                          <a:ea typeface="+mj-ea"/>
                        </a:rPr>
                        <a:t>（</a:t>
                      </a:r>
                      <a:r>
                        <a:rPr lang="en-US" altLang="zh-CN" sz="800" b="0" i="0" u="none" strike="noStrike" dirty="0">
                          <a:solidFill>
                            <a:srgbClr val="000000"/>
                          </a:solidFill>
                          <a:effectLst/>
                          <a:latin typeface="+mj-ea"/>
                          <a:ea typeface="+mj-ea"/>
                        </a:rPr>
                        <a:t>VDC</a:t>
                      </a:r>
                      <a:r>
                        <a:rPr lang="zh-CN" altLang="en-US" sz="800" b="0" i="0" u="none" strike="noStrike" dirty="0">
                          <a:solidFill>
                            <a:srgbClr val="000000"/>
                          </a:solidFill>
                          <a:effectLst/>
                          <a:latin typeface="+mj-ea"/>
                          <a:ea typeface="+mj-ea"/>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8"/>
                  </a:ext>
                </a:extLst>
              </a:tr>
              <a:tr h="235458">
                <a:tc gridSpan="17">
                  <a:txBody>
                    <a:bodyPr/>
                    <a:lstStyle/>
                    <a:p>
                      <a:pPr algn="l" fontAlgn="b"/>
                      <a:r>
                        <a:rPr lang="zh-CN" altLang="en-US" sz="1400" b="1" i="0" u="none" strike="noStrike" dirty="0">
                          <a:solidFill>
                            <a:srgbClr val="000000"/>
                          </a:solidFill>
                          <a:effectLst/>
                          <a:latin typeface="宋体" panose="02010600030101010101" pitchFamily="2" charset="-122"/>
                        </a:rPr>
                        <a:t>容量范围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r h="355348">
                <a:tc>
                  <a:txBody>
                    <a:bodyPr/>
                    <a:lstStyle/>
                    <a:p>
                      <a:pPr algn="ctr" fontAlgn="b"/>
                      <a:r>
                        <a:rPr lang="en-US" altLang="zh-CN" sz="700" b="0" i="0" u="none" strike="noStrike" dirty="0">
                          <a:solidFill>
                            <a:srgbClr val="000000"/>
                          </a:solidFill>
                          <a:effectLst/>
                          <a:latin typeface="微软雅黑" panose="020B0503020204020204" pitchFamily="34" charset="-122"/>
                          <a:ea typeface="微软雅黑" panose="020B0503020204020204" pitchFamily="34" charset="-122"/>
                        </a:rPr>
                        <a:t>0.0022×10</a:t>
                      </a:r>
                      <a:r>
                        <a:rPr lang="zh-CN" altLang="en-US" sz="7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7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700" b="0" i="0" u="none" strike="noStrike" dirty="0">
                          <a:solidFill>
                            <a:srgbClr val="000000"/>
                          </a:solidFill>
                          <a:effectLst/>
                          <a:latin typeface="微软雅黑" panose="020B0503020204020204" pitchFamily="34" charset="-122"/>
                          <a:ea typeface="微软雅黑" panose="020B0503020204020204" pitchFamily="34" charset="-122"/>
                        </a:rPr>
                        <a:t>）</a:t>
                      </a:r>
                      <a:endParaRPr lang="en-US" altLang="zh-CN" sz="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altLang="zh-CN" sz="800" b="0" dirty="0"/>
                        <a:t>3×10~1000</a:t>
                      </a:r>
                      <a:r>
                        <a:rPr lang="zh-CN" altLang="en-US" sz="800" b="0" dirty="0"/>
                        <a:t>（</a:t>
                      </a:r>
                      <a:r>
                        <a:rPr lang="en-US" altLang="zh-CN" sz="800" b="0" dirty="0"/>
                        <a:t>UF</a:t>
                      </a:r>
                      <a:r>
                        <a:rPr lang="zh-CN" altLang="en-US" sz="800" b="0" dirty="0"/>
                        <a:t>）</a:t>
                      </a:r>
                    </a:p>
                    <a:p>
                      <a:pPr algn="ctr"/>
                      <a:r>
                        <a:rPr lang="zh-CN" altLang="en-US" sz="800" b="0" dirty="0"/>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800" b="0" dirty="0"/>
                        <a:t>3×10~200</a:t>
                      </a:r>
                      <a:r>
                        <a:rPr lang="zh-CN" altLang="en-US" sz="800" b="0" dirty="0"/>
                        <a:t>（</a:t>
                      </a:r>
                      <a:r>
                        <a:rPr lang="en-US" altLang="zh-CN" sz="800" b="0" dirty="0"/>
                        <a:t>UF</a:t>
                      </a:r>
                      <a:r>
                        <a:rPr lang="zh-CN" altLang="en-US" sz="800" b="0" dirty="0"/>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800" b="0" dirty="0"/>
                        <a:t>10~500</a:t>
                      </a:r>
                      <a:r>
                        <a:rPr lang="zh-CN" altLang="en-US" sz="800" b="0" dirty="0"/>
                        <a:t>（</a:t>
                      </a:r>
                      <a:r>
                        <a:rPr lang="en-US" altLang="zh-CN" sz="800" b="0" dirty="0"/>
                        <a:t>UF</a:t>
                      </a:r>
                      <a:r>
                        <a:rPr lang="zh-CN" altLang="en-US" sz="800" b="0" dirty="0"/>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800" b="0" dirty="0"/>
                        <a:t>1.5~50</a:t>
                      </a:r>
                    </a:p>
                    <a:p>
                      <a:pPr algn="ctr"/>
                      <a:r>
                        <a:rPr lang="zh-CN" altLang="en-US" sz="800" b="0" dirty="0"/>
                        <a:t>（</a:t>
                      </a:r>
                      <a:r>
                        <a:rPr lang="en-US" altLang="zh-CN" sz="800" b="0" dirty="0"/>
                        <a:t>UF</a:t>
                      </a:r>
                      <a:r>
                        <a:rPr lang="zh-CN" altLang="en-US" sz="800" b="0" dirty="0"/>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rPr>
                        <a:t>100~20000</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fontAlgn="b"/>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rPr>
                        <a:t>50~3000</a:t>
                      </a:r>
                    </a:p>
                    <a:p>
                      <a:pPr algn="ctr" fontAlgn="b"/>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a:r>
                        <a:rPr lang="en-US" altLang="zh-CN" sz="800" b="0" dirty="0"/>
                        <a:t>2.2~150</a:t>
                      </a:r>
                    </a:p>
                    <a:p>
                      <a:pPr algn="ctr"/>
                      <a:r>
                        <a:rPr lang="zh-CN" altLang="en-US" sz="800" b="0" dirty="0"/>
                        <a:t>（</a:t>
                      </a:r>
                      <a:r>
                        <a:rPr lang="en-US" altLang="zh-CN" sz="800" b="0" dirty="0"/>
                        <a:t>UF</a:t>
                      </a:r>
                      <a:r>
                        <a:rPr lang="zh-CN" altLang="en-US" sz="800" b="0" dirty="0"/>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b"/>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rPr>
                        <a:t>0.15~4.7</a:t>
                      </a:r>
                    </a:p>
                    <a:p>
                      <a:pPr algn="ctr" fontAlgn="b"/>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10"/>
                  </a:ext>
                </a:extLst>
              </a:tr>
              <a:tr h="235458">
                <a:tc gridSpan="17">
                  <a:txBody>
                    <a:bodyPr/>
                    <a:lstStyle/>
                    <a:p>
                      <a:pPr algn="l" fontAlgn="b"/>
                      <a:r>
                        <a:rPr lang="zh-CN" altLang="en-US" sz="1400" b="1" i="0" u="none" strike="noStrike" dirty="0">
                          <a:solidFill>
                            <a:srgbClr val="000000"/>
                          </a:solidFill>
                          <a:effectLst/>
                          <a:latin typeface="宋体" panose="02010600030101010101" pitchFamily="2" charset="-122"/>
                        </a:rPr>
                        <a:t>详细数据</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1"/>
                  </a:ext>
                </a:extLst>
              </a:tr>
              <a:tr h="257552">
                <a:tc>
                  <a:txBody>
                    <a:bodyPr/>
                    <a:lstStyle/>
                    <a:p>
                      <a:pPr marL="0" marR="0" indent="0" algn="l" defTabSz="914400" rtl="0" eaLnBrk="1" fontAlgn="b" latinLnBrk="0" hangingPunct="1">
                        <a:lnSpc>
                          <a:spcPct val="100000"/>
                        </a:lnSpc>
                        <a:spcBef>
                          <a:spcPts val="0"/>
                        </a:spcBef>
                        <a:spcAft>
                          <a:spcPts val="0"/>
                        </a:spcAft>
                        <a:buClrTx/>
                        <a:buSzTx/>
                        <a:buFontTx/>
                        <a:buNone/>
                        <a:defRPr/>
                      </a:pPr>
                      <a:endParaRPr lang="en-US" altLang="zh-CN" sz="1000" b="0" i="0" u="none" strike="noStrike" baseline="0" dirty="0">
                        <a:solidFill>
                          <a:srgbClr val="000000"/>
                        </a:solidFill>
                        <a:effectLst/>
                        <a:latin typeface="宋体" panose="02010600030101010101" pitchFamily="2"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indent="0" algn="l" defTabSz="914400" rtl="0" eaLnBrk="1" fontAlgn="b" latinLnBrk="0" hangingPunct="1">
                        <a:lnSpc>
                          <a:spcPct val="100000"/>
                        </a:lnSpc>
                        <a:spcBef>
                          <a:spcPts val="0"/>
                        </a:spcBef>
                        <a:spcAft>
                          <a:spcPts val="0"/>
                        </a:spcAft>
                        <a:buClrTx/>
                        <a:buSzTx/>
                        <a:buFontTx/>
                        <a:buNone/>
                        <a:defRPr/>
                      </a:pPr>
                      <a:r>
                        <a:rPr lang="zh-CN" altLang="en-US" sz="1000" b="0" i="0" u="none" strike="noStrike" baseline="0" dirty="0">
                          <a:solidFill>
                            <a:srgbClr val="000000"/>
                          </a:solidFill>
                          <a:effectLst/>
                          <a:latin typeface="宋体" panose="02010600030101010101" pitchFamily="2" charset="-122"/>
                        </a:rPr>
                        <a:t>产品目录</a:t>
                      </a:r>
                    </a:p>
                    <a:p>
                      <a:pPr marL="0" marR="0" indent="0" algn="l" defTabSz="914400" rtl="0" eaLnBrk="1" fontAlgn="b" latinLnBrk="0" hangingPunct="1">
                        <a:lnSpc>
                          <a:spcPct val="100000"/>
                        </a:lnSpc>
                        <a:spcBef>
                          <a:spcPts val="0"/>
                        </a:spcBef>
                        <a:spcAft>
                          <a:spcPts val="0"/>
                        </a:spcAft>
                        <a:buClrTx/>
                        <a:buSzTx/>
                        <a:buFontTx/>
                        <a:buNone/>
                        <a:defRPr/>
                      </a:pPr>
                      <a:r>
                        <a:rPr lang="zh-CN" altLang="en-US" sz="1000" b="0" i="0" u="none" strike="noStrike" baseline="0" dirty="0">
                          <a:solidFill>
                            <a:srgbClr val="000000"/>
                          </a:solidFill>
                          <a:effectLst/>
                          <a:latin typeface="宋体" panose="02010600030101010101" pitchFamily="2" charset="-122"/>
                        </a:rPr>
                        <a:t> </a:t>
                      </a:r>
                      <a:r>
                        <a:rPr lang="en-US" altLang="zh-CN" sz="1000" b="0" i="0" u="none" strike="noStrike" baseline="0" dirty="0">
                          <a:solidFill>
                            <a:srgbClr val="000000"/>
                          </a:solidFill>
                          <a:effectLst/>
                          <a:latin typeface="宋体" panose="02010600030101010101" pitchFamily="2" charset="-122"/>
                        </a:rPr>
                        <a:t>P72~74</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P75~79</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P83~86</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P8~13</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P14~21</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P32~37</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P43~49</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P50~54</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产品目录</a:t>
                      </a:r>
                    </a:p>
                    <a:p>
                      <a:pPr marL="0" marR="0" lvl="0" indent="0" algn="l" defTabSz="914400" rtl="0" eaLnBrk="1" fontAlgn="b"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 </a:t>
                      </a:r>
                      <a:r>
                        <a:rPr kumimoji="0" lang="en-US" altLang="zh-CN" sz="1000" b="0" i="0" u="none" strike="noStrike" kern="1200" cap="none" spc="0" normalizeH="0" baseline="0" noProof="0" dirty="0">
                          <a:ln>
                            <a:noFill/>
                          </a:ln>
                          <a:solidFill>
                            <a:srgbClr val="000000"/>
                          </a:solidFill>
                          <a:effectLst/>
                          <a:uLnTx/>
                          <a:uFillTx/>
                          <a:latin typeface="宋体" panose="02010600030101010101" pitchFamily="2" charset="-122"/>
                          <a:ea typeface="+mn-ea"/>
                          <a:cs typeface="+mn-cs"/>
                        </a:rPr>
                        <a:t>P60~64</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7070">
                <a:tc gridSpan="17">
                  <a:txBody>
                    <a:bodyPr/>
                    <a:lstStyle/>
                    <a:p>
                      <a:pPr algn="l" fontAlgn="b"/>
                      <a:r>
                        <a:rPr lang="zh-CN" altLang="en-US" sz="900" b="0" i="0" u="none" strike="noStrike" dirty="0">
                          <a:solidFill>
                            <a:srgbClr val="000000"/>
                          </a:solidFill>
                          <a:effectLst/>
                          <a:latin typeface="宋体" panose="02010600030101010101" pitchFamily="2" charset="-122"/>
                        </a:rPr>
                        <a:t>参考标准：</a:t>
                      </a:r>
                      <a:r>
                        <a:rPr lang="en-US" altLang="zh-CN" sz="900" b="0" i="0" u="none" strike="noStrike" dirty="0">
                          <a:solidFill>
                            <a:srgbClr val="000000"/>
                          </a:solidFill>
                          <a:effectLst/>
                          <a:latin typeface="宋体" panose="02010600030101010101" pitchFamily="2" charset="-122"/>
                        </a:rPr>
                        <a:t>IEC-61071 </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3"/>
                  </a:ext>
                </a:extLst>
              </a:tr>
            </a:tbl>
          </a:graphicData>
        </a:graphic>
      </p:graphicFrame>
      <p:sp>
        <p:nvSpPr>
          <p:cNvPr id="7" name="AutoShape 7" descr="https://ss1.bdstatic.com/70cFvXSh_Q1YnxGkpoWK1HF6hhy/it/u=3540884910,1674808685&amp;fm=26&amp;gp=0.jpg"/>
          <p:cNvSpPr>
            <a:spLocks noChangeAspect="1" noChangeArrowheads="1"/>
          </p:cNvSpPr>
          <p:nvPr/>
        </p:nvSpPr>
        <p:spPr bwMode="auto">
          <a:xfrm>
            <a:off x="1071941" y="48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矩形 7"/>
          <p:cNvSpPr/>
          <p:nvPr/>
        </p:nvSpPr>
        <p:spPr>
          <a:xfrm>
            <a:off x="4049997" y="257574"/>
            <a:ext cx="1210588" cy="33855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CN" altLang="en-US" sz="1600" b="1" dirty="0">
                <a:solidFill>
                  <a:srgbClr val="002060"/>
                </a:solidFill>
                <a:latin typeface="微软雅黑" panose="020B0503020204020204" pitchFamily="34" charset="-122"/>
                <a:ea typeface="微软雅黑" panose="020B0503020204020204" pitchFamily="34" charset="-122"/>
              </a:rPr>
              <a:t>结构框图：</a:t>
            </a:r>
            <a:endParaRPr lang="en-US" altLang="zh-CN" sz="1600" b="1" dirty="0">
              <a:solidFill>
                <a:srgbClr val="002060"/>
              </a:solidFill>
              <a:latin typeface="微软雅黑" panose="020B0503020204020204" pitchFamily="34" charset="-122"/>
              <a:ea typeface="微软雅黑" panose="020B0503020204020204" pitchFamily="34" charset="-122"/>
            </a:endParaRPr>
          </a:p>
        </p:txBody>
      </p:sp>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140" y="719239"/>
            <a:ext cx="2376263" cy="209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9235" y="3543611"/>
            <a:ext cx="483143" cy="66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9220" y="3520201"/>
            <a:ext cx="483372" cy="69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16286" y="3834874"/>
            <a:ext cx="360862" cy="36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5367" y="3753413"/>
            <a:ext cx="576064" cy="44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1831" y="3680402"/>
            <a:ext cx="713132" cy="51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548403" y="3746665"/>
            <a:ext cx="687757" cy="343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40022" y="3766015"/>
            <a:ext cx="452119" cy="43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12230" y="3820096"/>
            <a:ext cx="449814" cy="39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03241" y="3766608"/>
            <a:ext cx="459443" cy="44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组合 18"/>
          <p:cNvGrpSpPr/>
          <p:nvPr/>
        </p:nvGrpSpPr>
        <p:grpSpPr>
          <a:xfrm>
            <a:off x="10056495" y="1878965"/>
            <a:ext cx="1780540" cy="402590"/>
            <a:chOff x="2009698" y="4233861"/>
            <a:chExt cx="1780749" cy="610870"/>
          </a:xfrm>
        </p:grpSpPr>
        <p:sp>
          <p:nvSpPr>
            <p:cNvPr id="20" name="矩形 19"/>
            <p:cNvSpPr/>
            <p:nvPr/>
          </p:nvSpPr>
          <p:spPr>
            <a:xfrm>
              <a:off x="2009698" y="4233861"/>
              <a:ext cx="1780749" cy="6108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1"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35201" y="4311159"/>
              <a:ext cx="1721459" cy="48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矩形 22"/>
          <p:cNvSpPr/>
          <p:nvPr/>
        </p:nvSpPr>
        <p:spPr>
          <a:xfrm>
            <a:off x="10011022" y="1243310"/>
            <a:ext cx="1723549" cy="46166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微软雅黑" panose="020B0503020204020204" pitchFamily="34" charset="-122"/>
                <a:ea typeface="微软雅黑" panose="020B0503020204020204" pitchFamily="34" charset="-122"/>
              </a:rPr>
              <a:t>主要客户：</a:t>
            </a:r>
            <a:endParaRPr lang="en-US" altLang="zh-CN" sz="2400" b="1" dirty="0">
              <a:latin typeface="微软雅黑" panose="020B0503020204020204" pitchFamily="34" charset="-122"/>
              <a:ea typeface="微软雅黑" panose="020B0503020204020204" pitchFamily="34" charset="-122"/>
            </a:endParaRPr>
          </a:p>
        </p:txBody>
      </p:sp>
      <p:sp>
        <p:nvSpPr>
          <p:cNvPr id="2" name="AutoShape 2" descr="英威腾INV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052"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38715" y="2399030"/>
            <a:ext cx="1847850"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组合 29"/>
          <p:cNvGrpSpPr/>
          <p:nvPr/>
        </p:nvGrpSpPr>
        <p:grpSpPr>
          <a:xfrm>
            <a:off x="10018395" y="2957830"/>
            <a:ext cx="1816735" cy="394970"/>
            <a:chOff x="7833874" y="2747100"/>
            <a:chExt cx="1816814" cy="628656"/>
          </a:xfrm>
        </p:grpSpPr>
        <p:pic>
          <p:nvPicPr>
            <p:cNvPr id="31" name="图片 27" descr="5ad65aca2b8f9fa9cf27ef4b32244f7d"/>
            <p:cNvPicPr>
              <a:picLocks noChangeAspect="1"/>
            </p:cNvPicPr>
            <p:nvPr/>
          </p:nvPicPr>
          <p:blipFill rotWithShape="1">
            <a:blip r:embed="rId20"/>
            <a:srcRect t="11877" b="16083"/>
            <a:stretch>
              <a:fillRect/>
            </a:stretch>
          </p:blipFill>
          <p:spPr>
            <a:xfrm>
              <a:off x="7833874" y="2747100"/>
              <a:ext cx="1816814" cy="608584"/>
            </a:xfrm>
            <a:prstGeom prst="rect">
              <a:avLst/>
            </a:prstGeom>
            <a:noFill/>
            <a:ln w="9525">
              <a:noFill/>
            </a:ln>
          </p:spPr>
        </p:pic>
        <p:sp>
          <p:nvSpPr>
            <p:cNvPr id="32" name="矩形 31"/>
            <p:cNvSpPr/>
            <p:nvPr/>
          </p:nvSpPr>
          <p:spPr>
            <a:xfrm>
              <a:off x="7867339" y="2765573"/>
              <a:ext cx="1777522" cy="610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3" name="组合 32"/>
          <p:cNvGrpSpPr/>
          <p:nvPr/>
        </p:nvGrpSpPr>
        <p:grpSpPr>
          <a:xfrm>
            <a:off x="10052050" y="4122420"/>
            <a:ext cx="1777365" cy="424180"/>
            <a:chOff x="9775694" y="5111204"/>
            <a:chExt cx="1777522" cy="610183"/>
          </a:xfrm>
        </p:grpSpPr>
        <p:pic>
          <p:nvPicPr>
            <p:cNvPr id="34"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05686" y="5149554"/>
              <a:ext cx="1714945" cy="53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矩形 34"/>
            <p:cNvSpPr/>
            <p:nvPr/>
          </p:nvSpPr>
          <p:spPr>
            <a:xfrm>
              <a:off x="9775694" y="5111204"/>
              <a:ext cx="1777522" cy="610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6" name="组合 35"/>
          <p:cNvGrpSpPr/>
          <p:nvPr/>
        </p:nvGrpSpPr>
        <p:grpSpPr>
          <a:xfrm>
            <a:off x="10034270" y="3527425"/>
            <a:ext cx="1807210" cy="420370"/>
            <a:chOff x="6209452" y="5076718"/>
            <a:chExt cx="1777522" cy="610183"/>
          </a:xfrm>
        </p:grpSpPr>
        <p:pic>
          <p:nvPicPr>
            <p:cNvPr id="37" name="图片 36" descr="中加特"/>
            <p:cNvPicPr>
              <a:picLocks noChangeAspect="1"/>
            </p:cNvPicPr>
            <p:nvPr/>
          </p:nvPicPr>
          <p:blipFill rotWithShape="1">
            <a:blip r:embed="rId22"/>
            <a:srcRect l="11192" t="4125" r="7176" b="13320"/>
            <a:stretch>
              <a:fillRect/>
            </a:stretch>
          </p:blipFill>
          <p:spPr>
            <a:xfrm>
              <a:off x="6209452" y="5076718"/>
              <a:ext cx="1773350" cy="610183"/>
            </a:xfrm>
            <a:prstGeom prst="rect">
              <a:avLst/>
            </a:prstGeom>
          </p:spPr>
        </p:pic>
        <p:sp>
          <p:nvSpPr>
            <p:cNvPr id="38" name="矩形 37"/>
            <p:cNvSpPr/>
            <p:nvPr/>
          </p:nvSpPr>
          <p:spPr>
            <a:xfrm>
              <a:off x="6209452" y="5076718"/>
              <a:ext cx="1777522" cy="610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9" name="组合 38"/>
          <p:cNvGrpSpPr/>
          <p:nvPr>
            <p:custDataLst>
              <p:tags r:id="rId1"/>
            </p:custDataLst>
          </p:nvPr>
        </p:nvGrpSpPr>
        <p:grpSpPr>
          <a:xfrm>
            <a:off x="10045700" y="4749165"/>
            <a:ext cx="1860550" cy="588645"/>
            <a:chOff x="7833874" y="5053990"/>
            <a:chExt cx="1777967" cy="588461"/>
          </a:xfrm>
        </p:grpSpPr>
        <p:pic>
          <p:nvPicPr>
            <p:cNvPr id="40" name="图片 39" descr="伟创"/>
            <p:cNvPicPr>
              <a:picLocks noChangeAspect="1"/>
            </p:cNvPicPr>
            <p:nvPr/>
          </p:nvPicPr>
          <p:blipFill rotWithShape="1">
            <a:blip r:embed="rId23"/>
            <a:srcRect t="15788" b="8518"/>
            <a:stretch>
              <a:fillRect/>
            </a:stretch>
          </p:blipFill>
          <p:spPr>
            <a:xfrm>
              <a:off x="7912759" y="5053990"/>
              <a:ext cx="1699082" cy="588461"/>
            </a:xfrm>
            <a:prstGeom prst="rect">
              <a:avLst/>
            </a:prstGeom>
          </p:spPr>
        </p:pic>
        <p:sp>
          <p:nvSpPr>
            <p:cNvPr id="41" name="矩形 40"/>
            <p:cNvSpPr/>
            <p:nvPr/>
          </p:nvSpPr>
          <p:spPr>
            <a:xfrm>
              <a:off x="7833874" y="5098440"/>
              <a:ext cx="1777421" cy="433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2" name="图片 21"/>
          <p:cNvPicPr>
            <a:picLocks noChangeAspect="1"/>
          </p:cNvPicPr>
          <p:nvPr>
            <p:custDataLst>
              <p:tags r:id="rId2"/>
            </p:custDataLst>
          </p:nvPr>
        </p:nvPicPr>
        <p:blipFill>
          <a:blip r:embed="rId24"/>
          <a:stretch>
            <a:fillRect/>
          </a:stretch>
        </p:blipFill>
        <p:spPr>
          <a:xfrm>
            <a:off x="10033635" y="5373370"/>
            <a:ext cx="1887220" cy="521970"/>
          </a:xfrm>
          <a:prstGeom prst="rect">
            <a:avLst/>
          </a:prstGeom>
        </p:spPr>
      </p:pic>
      <p:pic>
        <p:nvPicPr>
          <p:cNvPr id="24" name="图片 23"/>
          <p:cNvPicPr>
            <a:picLocks noChangeAspect="1"/>
          </p:cNvPicPr>
          <p:nvPr>
            <p:custDataLst>
              <p:tags r:id="rId3"/>
            </p:custDataLst>
          </p:nvPr>
        </p:nvPicPr>
        <p:blipFill>
          <a:blip r:embed="rId25"/>
          <a:stretch>
            <a:fillRect/>
          </a:stretch>
        </p:blipFill>
        <p:spPr>
          <a:xfrm>
            <a:off x="9845675" y="6041390"/>
            <a:ext cx="233299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3"/>
          <a:stretch>
            <a:fillRect/>
          </a:stretch>
        </p:blipFill>
        <p:spPr>
          <a:xfrm>
            <a:off x="360720" y="213120"/>
            <a:ext cx="655560" cy="567720"/>
          </a:xfrm>
          <a:prstGeom prst="rect">
            <a:avLst/>
          </a:prstGeom>
          <a:ln w="0">
            <a:noFill/>
          </a:ln>
        </p:spPr>
      </p:pic>
      <p:sp>
        <p:nvSpPr>
          <p:cNvPr id="27" name="矩形 26"/>
          <p:cNvSpPr/>
          <p:nvPr/>
        </p:nvSpPr>
        <p:spPr>
          <a:xfrm>
            <a:off x="1085336" y="203617"/>
            <a:ext cx="3078480" cy="46037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等线" panose="02010600030101010101" charset="-122"/>
                <a:ea typeface="等线" panose="02010600030101010101" charset="-122"/>
              </a:rPr>
              <a:t>典型应用</a:t>
            </a:r>
            <a:r>
              <a:rPr lang="en-US" altLang="zh-CN" sz="2400" b="1" dirty="0">
                <a:latin typeface="等线" panose="02010600030101010101" charset="-122"/>
                <a:ea typeface="等线" panose="02010600030101010101" charset="-122"/>
              </a:rPr>
              <a:t>-</a:t>
            </a:r>
            <a:r>
              <a:rPr lang="zh-CN" altLang="en-US" sz="2400" b="1" dirty="0">
                <a:latin typeface="等线" panose="02010600030101010101" charset="-122"/>
                <a:ea typeface="等线" panose="02010600030101010101" charset="-122"/>
              </a:rPr>
              <a:t>光伏逆变器</a:t>
            </a:r>
          </a:p>
        </p:txBody>
      </p:sp>
      <p:sp>
        <p:nvSpPr>
          <p:cNvPr id="29" name="矩形 28"/>
          <p:cNvSpPr/>
          <p:nvPr/>
        </p:nvSpPr>
        <p:spPr>
          <a:xfrm>
            <a:off x="1080868" y="2487028"/>
            <a:ext cx="2808312" cy="1815882"/>
          </a:xfrm>
          <a:prstGeom prst="rect">
            <a:avLst/>
          </a:prstGeom>
        </p:spPr>
        <p:txBody>
          <a:bodyPr wrap="square">
            <a:spAutoFit/>
          </a:bodyPr>
          <a:lstStyle/>
          <a:p>
            <a:r>
              <a:rPr lang="zh-CN" altLang="en-US" sz="1400" b="1" dirty="0">
                <a:solidFill>
                  <a:srgbClr val="0033CC"/>
                </a:solidFill>
                <a:latin typeface="等线" panose="02010600030101010101" charset="-122"/>
                <a:ea typeface="等线" panose="02010600030101010101" charset="-122"/>
              </a:rPr>
              <a:t>      光伏逆变器是可将光伏（</a:t>
            </a:r>
            <a:r>
              <a:rPr lang="en-US" altLang="zh-CN" sz="1400" b="1" dirty="0">
                <a:solidFill>
                  <a:srgbClr val="0033CC"/>
                </a:solidFill>
                <a:latin typeface="等线" panose="02010600030101010101" charset="-122"/>
                <a:ea typeface="等线" panose="02010600030101010101" charset="-122"/>
              </a:rPr>
              <a:t>PV</a:t>
            </a:r>
            <a:r>
              <a:rPr lang="zh-CN" altLang="en-US" sz="1400" b="1" dirty="0">
                <a:solidFill>
                  <a:srgbClr val="0033CC"/>
                </a:solidFill>
                <a:latin typeface="等线" panose="02010600030101010101" charset="-122"/>
                <a:ea typeface="等线" panose="02010600030101010101" charset="-122"/>
              </a:rPr>
              <a:t>）太阳能板产生的可变直流电压转换为市电频率交流电（</a:t>
            </a:r>
            <a:r>
              <a:rPr lang="en-US" altLang="zh-CN" sz="1400" b="1" dirty="0">
                <a:solidFill>
                  <a:srgbClr val="0033CC"/>
                </a:solidFill>
                <a:latin typeface="等线" panose="02010600030101010101" charset="-122"/>
                <a:ea typeface="等线" panose="02010600030101010101" charset="-122"/>
              </a:rPr>
              <a:t>AC</a:t>
            </a:r>
            <a:r>
              <a:rPr lang="zh-CN" altLang="en-US" sz="1400" b="1" dirty="0">
                <a:solidFill>
                  <a:srgbClr val="0033CC"/>
                </a:solidFill>
                <a:latin typeface="等线" panose="02010600030101010101" charset="-122"/>
                <a:ea typeface="等线" panose="02010600030101010101" charset="-122"/>
              </a:rPr>
              <a:t>）的逆变器，可反馈回商用输电系统，或是供离网的电网使用。</a:t>
            </a:r>
            <a:endParaRPr lang="en-US" altLang="zh-CN" sz="1400" b="1" dirty="0">
              <a:solidFill>
                <a:srgbClr val="0033CC"/>
              </a:solidFill>
              <a:latin typeface="等线" panose="02010600030101010101" charset="-122"/>
              <a:ea typeface="等线" panose="02010600030101010101" charset="-122"/>
            </a:endParaRPr>
          </a:p>
          <a:p>
            <a:r>
              <a:rPr lang="en-US" altLang="zh-CN" sz="1400" b="1" dirty="0">
                <a:solidFill>
                  <a:srgbClr val="0033CC"/>
                </a:solidFill>
                <a:latin typeface="等线" panose="02010600030101010101" charset="-122"/>
                <a:ea typeface="等线" panose="02010600030101010101" charset="-122"/>
              </a:rPr>
              <a:t>    </a:t>
            </a:r>
            <a:r>
              <a:rPr lang="zh-CN" altLang="en-US" sz="1400" b="1" dirty="0">
                <a:solidFill>
                  <a:srgbClr val="0033CC"/>
                </a:solidFill>
                <a:latin typeface="等线" panose="02010600030101010101" charset="-122"/>
                <a:ea typeface="等线" panose="02010600030101010101" charset="-122"/>
              </a:rPr>
              <a:t>在逆变器中的直流支撑，缓冲吸收和输出滤波环节用到我们的薄膜电容器。</a:t>
            </a:r>
            <a:endParaRPr lang="en-US" altLang="zh-CN" sz="1400" b="1" dirty="0">
              <a:solidFill>
                <a:srgbClr val="0033CC"/>
              </a:solidFill>
              <a:latin typeface="等线" panose="02010600030101010101" charset="-122"/>
              <a:ea typeface="等线" panose="02010600030101010101" charset="-122"/>
            </a:endParaRPr>
          </a:p>
        </p:txBody>
      </p:sp>
      <p:graphicFrame>
        <p:nvGraphicFramePr>
          <p:cNvPr id="30" name="表格 29"/>
          <p:cNvGraphicFramePr>
            <a:graphicFrameLocks noGrp="1"/>
          </p:cNvGraphicFramePr>
          <p:nvPr/>
        </p:nvGraphicFramePr>
        <p:xfrm>
          <a:off x="4208076" y="2554893"/>
          <a:ext cx="5283813" cy="3837942"/>
        </p:xfrm>
        <a:graphic>
          <a:graphicData uri="http://schemas.openxmlformats.org/drawingml/2006/table">
            <a:tbl>
              <a:tblPr/>
              <a:tblGrid>
                <a:gridCol w="856834">
                  <a:extLst>
                    <a:ext uri="{9D8B030D-6E8A-4147-A177-3AD203B41FA5}">
                      <a16:colId xmlns:a16="http://schemas.microsoft.com/office/drawing/2014/main" val="20000"/>
                    </a:ext>
                  </a:extLst>
                </a:gridCol>
                <a:gridCol w="856834">
                  <a:extLst>
                    <a:ext uri="{9D8B030D-6E8A-4147-A177-3AD203B41FA5}">
                      <a16:colId xmlns:a16="http://schemas.microsoft.com/office/drawing/2014/main" val="20001"/>
                    </a:ext>
                  </a:extLst>
                </a:gridCol>
                <a:gridCol w="969188">
                  <a:extLst>
                    <a:ext uri="{9D8B030D-6E8A-4147-A177-3AD203B41FA5}">
                      <a16:colId xmlns:a16="http://schemas.microsoft.com/office/drawing/2014/main" val="20002"/>
                    </a:ext>
                  </a:extLst>
                </a:gridCol>
                <a:gridCol w="969189">
                  <a:extLst>
                    <a:ext uri="{9D8B030D-6E8A-4147-A177-3AD203B41FA5}">
                      <a16:colId xmlns:a16="http://schemas.microsoft.com/office/drawing/2014/main" val="20003"/>
                    </a:ext>
                  </a:extLst>
                </a:gridCol>
                <a:gridCol w="744482">
                  <a:extLst>
                    <a:ext uri="{9D8B030D-6E8A-4147-A177-3AD203B41FA5}">
                      <a16:colId xmlns:a16="http://schemas.microsoft.com/office/drawing/2014/main" val="20004"/>
                    </a:ext>
                  </a:extLst>
                </a:gridCol>
                <a:gridCol w="887286">
                  <a:extLst>
                    <a:ext uri="{9D8B030D-6E8A-4147-A177-3AD203B41FA5}">
                      <a16:colId xmlns:a16="http://schemas.microsoft.com/office/drawing/2014/main" val="20005"/>
                    </a:ext>
                  </a:extLst>
                </a:gridCol>
              </a:tblGrid>
              <a:tr h="226035">
                <a:tc gridSpan="6">
                  <a:txBody>
                    <a:bodyPr/>
                    <a:lstStyle/>
                    <a:p>
                      <a:pPr algn="l" fontAlgn="b"/>
                      <a:r>
                        <a:rPr lang="en-US" sz="1600" b="1" i="0" u="none" strike="noStrike" dirty="0">
                          <a:solidFill>
                            <a:schemeClr val="bg1"/>
                          </a:solidFill>
                          <a:effectLst/>
                          <a:latin typeface="等线" panose="02010600030101010101" charset="-122"/>
                          <a:ea typeface="等线" panose="02010600030101010101" charset="-122"/>
                        </a:rPr>
                        <a:t>                           CRE</a:t>
                      </a:r>
                      <a:r>
                        <a:rPr lang="zh-CN" altLang="en-US" sz="1600" b="1" i="0" u="none" strike="noStrike" dirty="0">
                          <a:solidFill>
                            <a:schemeClr val="bg1"/>
                          </a:solidFill>
                          <a:effectLst/>
                          <a:latin typeface="等线" panose="02010600030101010101" charset="-122"/>
                          <a:ea typeface="等线" panose="02010600030101010101" charset="-122"/>
                        </a:rPr>
                        <a:t>电容器解决方案</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23845">
                <a:tc gridSpan="2">
                  <a:txBody>
                    <a:bodyPr/>
                    <a:lstStyle/>
                    <a:p>
                      <a:pPr algn="ctr" fontAlgn="b"/>
                      <a:r>
                        <a:rPr lang="zh-CN" altLang="en-US" sz="1400" b="1" i="0" u="none" strike="noStrike" dirty="0">
                          <a:solidFill>
                            <a:srgbClr val="000000"/>
                          </a:solidFill>
                          <a:effectLst/>
                          <a:latin typeface="等线" panose="02010600030101010101" charset="-122"/>
                          <a:ea typeface="等线" panose="02010600030101010101" charset="-122"/>
                        </a:rPr>
                        <a:t>输出交流滤波</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gridSpan="2">
                  <a:txBody>
                    <a:bodyPr/>
                    <a:lstStyle/>
                    <a:p>
                      <a:pPr algn="ctr" fontAlgn="b"/>
                      <a:r>
                        <a:rPr lang="en-US" sz="1400" b="1" i="0" u="none" strike="noStrike" dirty="0">
                          <a:solidFill>
                            <a:srgbClr val="000000"/>
                          </a:solidFill>
                          <a:effectLst/>
                          <a:latin typeface="等线" panose="02010600030101010101" charset="-122"/>
                          <a:ea typeface="等线" panose="02010600030101010101" charset="-122"/>
                        </a:rPr>
                        <a:t>DC-link</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gridSpan="2">
                  <a:txBody>
                    <a:bodyPr/>
                    <a:lstStyle/>
                    <a:p>
                      <a:pPr algn="ctr" fontAlgn="b"/>
                      <a:r>
                        <a:rPr lang="zh-CN" altLang="en-US" sz="1400" b="1" i="0" u="none" strike="noStrike" dirty="0">
                          <a:solidFill>
                            <a:srgbClr val="000000"/>
                          </a:solidFill>
                          <a:effectLst/>
                          <a:latin typeface="等线" panose="02010600030101010101" charset="-122"/>
                          <a:ea typeface="等线" panose="02010600030101010101" charset="-122"/>
                        </a:rPr>
                        <a:t>缓冲吸收</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extLst>
                  <a:ext uri="{0D108BD9-81ED-4DB2-BD59-A6C34878D82A}">
                    <a16:rowId xmlns:a16="http://schemas.microsoft.com/office/drawing/2014/main" val="10001"/>
                  </a:ext>
                </a:extLst>
              </a:tr>
              <a:tr h="223845">
                <a:tc gridSpan="2">
                  <a:txBody>
                    <a:bodyPr/>
                    <a:lstStyle/>
                    <a:p>
                      <a:pPr algn="ctr" fontAlgn="b"/>
                      <a:r>
                        <a:rPr lang="zh-CN" altLang="en-US" sz="1400" b="1" i="0" u="none" strike="noStrike" dirty="0">
                          <a:solidFill>
                            <a:srgbClr val="000000"/>
                          </a:solidFill>
                          <a:effectLst/>
                          <a:latin typeface="等线" panose="02010600030101010101" charset="-122"/>
                          <a:ea typeface="等线" panose="02010600030101010101" charset="-122"/>
                        </a:rPr>
                        <a:t>　</a:t>
                      </a:r>
                      <a:r>
                        <a:rPr lang="en-US" altLang="zh-CN" sz="1400" b="1" i="0" u="none" strike="noStrike" dirty="0">
                          <a:solidFill>
                            <a:srgbClr val="000000"/>
                          </a:solidFill>
                          <a:effectLst/>
                          <a:latin typeface="等线" panose="02010600030101010101" charset="-122"/>
                          <a:ea typeface="等线" panose="02010600030101010101" charset="-122"/>
                        </a:rPr>
                        <a:t>C3</a:t>
                      </a:r>
                      <a:endParaRPr lang="zh-CN" altLang="en-US" sz="1400" b="1" i="0" u="none" strike="noStrike"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fontAlgn="b"/>
                      <a:r>
                        <a:rPr lang="en-US" altLang="zh-CN" sz="1400" b="1" i="0" u="none" strike="noStrike" dirty="0">
                          <a:solidFill>
                            <a:srgbClr val="000000"/>
                          </a:solidFill>
                          <a:effectLst/>
                          <a:latin typeface="等线" panose="02010600030101010101" charset="-122"/>
                          <a:ea typeface="等线" panose="02010600030101010101" charset="-122"/>
                        </a:rPr>
                        <a:t>C1</a:t>
                      </a:r>
                      <a:r>
                        <a:rPr lang="zh-CN" altLang="en-US" sz="1400" b="1" i="0" u="none" strike="noStrike"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fontAlgn="b"/>
                      <a:r>
                        <a:rPr lang="zh-CN" altLang="en-US" sz="1400" b="1" i="0" u="none" strike="noStrike" dirty="0">
                          <a:solidFill>
                            <a:srgbClr val="000000"/>
                          </a:solidFill>
                          <a:effectLst/>
                          <a:latin typeface="等线" panose="02010600030101010101" charset="-122"/>
                          <a:ea typeface="等线" panose="02010600030101010101" charset="-122"/>
                        </a:rPr>
                        <a:t>　</a:t>
                      </a:r>
                      <a:r>
                        <a:rPr lang="en-US" altLang="zh-CN" sz="1400" b="1" i="0" u="none" strike="noStrike" dirty="0">
                          <a:solidFill>
                            <a:srgbClr val="000000"/>
                          </a:solidFill>
                          <a:effectLst/>
                          <a:latin typeface="等线" panose="02010600030101010101" charset="-122"/>
                          <a:ea typeface="等线" panose="02010600030101010101" charset="-122"/>
                        </a:rPr>
                        <a:t>C2</a:t>
                      </a:r>
                      <a:endParaRPr lang="zh-CN" altLang="en-US" sz="1400" b="1" i="0" u="none" strike="noStrike"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2"/>
                  </a:ext>
                </a:extLst>
              </a:tr>
              <a:tr h="181576">
                <a:tc gridSpan="2">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gridSpan="2">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gridSpan="2">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extLst>
                  <a:ext uri="{0D108BD9-81ED-4DB2-BD59-A6C34878D82A}">
                    <a16:rowId xmlns:a16="http://schemas.microsoft.com/office/drawing/2014/main" val="10003"/>
                  </a:ext>
                </a:extLst>
              </a:tr>
              <a:tr h="760481">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zh-CN" altLang="en-US" sz="900" b="0" i="0" u="none" strike="noStrike" dirty="0">
                        <a:solidFill>
                          <a:srgbClr val="000000"/>
                        </a:solidFill>
                        <a:effectLst/>
                        <a:latin typeface="等线" panose="02010600030101010101" charset="-122"/>
                        <a:ea typeface="等线" panose="02010600030101010101"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zh-CN" altLang="en-US" sz="900" b="0" i="0" u="none" strike="noStrike" dirty="0">
                        <a:solidFill>
                          <a:srgbClr val="000000"/>
                        </a:solidFill>
                        <a:effectLst/>
                        <a:latin typeface="等线" panose="02010600030101010101" charset="-122"/>
                        <a:ea typeface="等线" panose="02010600030101010101"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zh-CN" altLang="en-US" sz="900" b="0" i="0" u="none" strike="noStrike" dirty="0">
                        <a:solidFill>
                          <a:srgbClr val="000000"/>
                        </a:solidFill>
                        <a:effectLst/>
                        <a:latin typeface="等线" panose="02010600030101010101" charset="-122"/>
                        <a:ea typeface="等线" panose="02010600030101010101"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4252">
                <a:tc>
                  <a:txBody>
                    <a:bodyPr/>
                    <a:lstStyle/>
                    <a:p>
                      <a:pPr algn="ctr" fontAlgn="b"/>
                      <a:r>
                        <a:rPr lang="en-US" sz="1200" b="1" i="0" u="none" strike="noStrike" dirty="0">
                          <a:solidFill>
                            <a:srgbClr val="000000"/>
                          </a:solidFill>
                          <a:effectLst/>
                          <a:latin typeface="等线" panose="02010600030101010101" charset="-122"/>
                          <a:ea typeface="等线" panose="02010600030101010101" charset="-122"/>
                        </a:rPr>
                        <a:t>AKMJ-MC</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1" i="0" u="none" strike="noStrike" dirty="0">
                          <a:solidFill>
                            <a:srgbClr val="000000"/>
                          </a:solidFill>
                          <a:effectLst/>
                          <a:latin typeface="等线" panose="02010600030101010101" charset="-122"/>
                          <a:ea typeface="等线" panose="02010600030101010101" charset="-122"/>
                        </a:rPr>
                        <a:t>AKMJ-PS</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1" i="0" u="none" strike="noStrike" dirty="0">
                          <a:solidFill>
                            <a:srgbClr val="000000"/>
                          </a:solidFill>
                          <a:effectLst/>
                          <a:latin typeface="等线" panose="02010600030101010101" charset="-122"/>
                          <a:ea typeface="等线" panose="02010600030101010101" charset="-122"/>
                        </a:rPr>
                        <a:t>DMJ-MC</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marL="0" algn="ctr" defTabSz="914400" rtl="0" eaLnBrk="1" fontAlgn="b" latinLnBrk="0" hangingPunct="1"/>
                      <a:r>
                        <a:rPr lang="en-US" altLang="zh-CN" sz="1200" b="1" i="0" u="none" strike="noStrike" kern="1200" dirty="0">
                          <a:solidFill>
                            <a:srgbClr val="000000"/>
                          </a:solidFill>
                          <a:effectLst/>
                          <a:latin typeface="等线" panose="02010600030101010101" charset="-122"/>
                          <a:ea typeface="等线" panose="02010600030101010101" charset="-122"/>
                          <a:cs typeface="+mn-cs"/>
                        </a:rPr>
                        <a:t>DMJ-PS</a:t>
                      </a:r>
                      <a:endParaRPr lang="zh-CN" altLang="en-US" sz="1200" b="1" i="0" u="none" strike="noStrike" kern="1200" dirty="0">
                        <a:solidFill>
                          <a:srgbClr val="000000"/>
                        </a:solidFill>
                        <a:effectLst/>
                        <a:latin typeface="等线" panose="02010600030101010101" charset="-122"/>
                        <a:ea typeface="等线" panose="02010600030101010101" charset="-122"/>
                        <a:cs typeface="+mn-cs"/>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1" i="0" u="none" strike="noStrike" dirty="0">
                          <a:solidFill>
                            <a:srgbClr val="000000"/>
                          </a:solidFill>
                          <a:effectLst/>
                          <a:latin typeface="等线" panose="02010600030101010101" charset="-122"/>
                          <a:ea typeface="等线" panose="02010600030101010101" charset="-122"/>
                        </a:rPr>
                        <a:t>SMJ-P</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200" b="1" i="0" u="none" strike="noStrike" dirty="0">
                          <a:solidFill>
                            <a:srgbClr val="000000"/>
                          </a:solidFill>
                          <a:effectLst/>
                          <a:latin typeface="等线" panose="02010600030101010101" charset="-122"/>
                          <a:ea typeface="等线" panose="02010600030101010101" charset="-122"/>
                        </a:rPr>
                        <a:t>SMJ-PS</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val="10005"/>
                  </a:ext>
                </a:extLst>
              </a:tr>
              <a:tr h="146807">
                <a:tc gridSpan="6">
                  <a:txBody>
                    <a:bodyPr/>
                    <a:lstStyle/>
                    <a:p>
                      <a:pPr algn="l"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6"/>
                  </a:ext>
                </a:extLst>
              </a:tr>
              <a:tr h="223845">
                <a:tc gridSpan="6">
                  <a:txBody>
                    <a:bodyPr/>
                    <a:lstStyle/>
                    <a:p>
                      <a:pPr algn="l" fontAlgn="b"/>
                      <a:r>
                        <a:rPr lang="zh-CN" altLang="en-US" sz="1400" b="1" i="0" u="none" strike="noStrike" dirty="0">
                          <a:solidFill>
                            <a:srgbClr val="000000"/>
                          </a:solidFill>
                          <a:effectLst/>
                          <a:latin typeface="等线" panose="02010600030101010101" charset="-122"/>
                          <a:ea typeface="等线" panose="02010600030101010101" charset="-122"/>
                        </a:rPr>
                        <a:t>电压范围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290269">
                <a:tc>
                  <a:txBody>
                    <a:bodyPr/>
                    <a:lstStyle/>
                    <a:p>
                      <a:pPr algn="ctr" fontAlgn="b"/>
                      <a:r>
                        <a:rPr lang="zh-CN" altLang="en-US" sz="1000" b="0" i="0" u="none" strike="noStrike" dirty="0">
                          <a:solidFill>
                            <a:srgbClr val="000000"/>
                          </a:solidFill>
                          <a:effectLst/>
                          <a:latin typeface="等线" panose="02010600030101010101" charset="-122"/>
                          <a:ea typeface="等线" panose="02010600030101010101" charset="-122"/>
                        </a:rPr>
                        <a:t>　</a:t>
                      </a:r>
                      <a:r>
                        <a:rPr lang="en-US" altLang="zh-CN" sz="1000" b="0" i="0" u="none" strike="noStrike" dirty="0">
                          <a:solidFill>
                            <a:srgbClr val="000000"/>
                          </a:solidFill>
                          <a:effectLst/>
                          <a:latin typeface="等线" panose="02010600030101010101" charset="-122"/>
                          <a:ea typeface="等线" panose="02010600030101010101" charset="-122"/>
                        </a:rPr>
                        <a:t>330~850</a:t>
                      </a:r>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VAC</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330~850</a:t>
                      </a:r>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VAC</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450~2000</a:t>
                      </a:r>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VDC</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450~2000</a:t>
                      </a:r>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VDC</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zh-CN" altLang="en-US" sz="1000" b="0" i="0" u="none" strike="noStrike" dirty="0">
                          <a:solidFill>
                            <a:srgbClr val="000000"/>
                          </a:solidFill>
                          <a:effectLst/>
                          <a:latin typeface="等线" panose="02010600030101010101" charset="-122"/>
                          <a:ea typeface="等线" panose="02010600030101010101" charset="-122"/>
                        </a:rPr>
                        <a:t>　</a:t>
                      </a:r>
                      <a:r>
                        <a:rPr lang="en-US" altLang="zh-CN" sz="1000" b="0" i="0" u="none" strike="noStrike" dirty="0">
                          <a:solidFill>
                            <a:srgbClr val="000000"/>
                          </a:solidFill>
                          <a:effectLst/>
                          <a:latin typeface="等线" panose="02010600030101010101" charset="-122"/>
                          <a:ea typeface="等线" panose="02010600030101010101" charset="-122"/>
                        </a:rPr>
                        <a:t>630~3000</a:t>
                      </a:r>
                    </a:p>
                    <a:p>
                      <a:pPr algn="ctr" fontAlgn="b"/>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VDC</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8"/>
                  </a:ext>
                </a:extLst>
              </a:tr>
              <a:tr h="223845">
                <a:tc gridSpan="6">
                  <a:txBody>
                    <a:bodyPr/>
                    <a:lstStyle/>
                    <a:p>
                      <a:pPr algn="l" fontAlgn="b"/>
                      <a:r>
                        <a:rPr lang="zh-CN" altLang="en-US" sz="1400" b="1" i="0" u="none" strike="noStrike" dirty="0">
                          <a:solidFill>
                            <a:srgbClr val="000000"/>
                          </a:solidFill>
                          <a:effectLst/>
                          <a:latin typeface="等线" panose="02010600030101010101" charset="-122"/>
                          <a:ea typeface="等线" panose="02010600030101010101" charset="-122"/>
                        </a:rPr>
                        <a:t>容量范围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r h="290269">
                <a:tc>
                  <a:txBody>
                    <a:bodyPr/>
                    <a:lstStyle/>
                    <a:p>
                      <a:pPr algn="ctr" fontAlgn="b"/>
                      <a:r>
                        <a:rPr lang="zh-CN" altLang="en-US" sz="1000" b="0" i="0" u="none" strike="noStrike" dirty="0">
                          <a:solidFill>
                            <a:srgbClr val="000000"/>
                          </a:solidFill>
                          <a:effectLst/>
                          <a:latin typeface="等线" panose="02010600030101010101" charset="-122"/>
                          <a:ea typeface="等线" panose="02010600030101010101" charset="-122"/>
                        </a:rPr>
                        <a:t>（三相）</a:t>
                      </a:r>
                      <a:r>
                        <a:rPr lang="en-US" altLang="zh-CN" sz="1000" b="0" i="0" u="none" strike="noStrike" dirty="0">
                          <a:solidFill>
                            <a:srgbClr val="000000"/>
                          </a:solidFill>
                          <a:effectLst/>
                          <a:latin typeface="等线" panose="02010600030101010101" charset="-122"/>
                          <a:ea typeface="等线" panose="02010600030101010101" charset="-122"/>
                        </a:rPr>
                        <a:t>3×10~200</a:t>
                      </a:r>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UF</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1.5~30</a:t>
                      </a:r>
                    </a:p>
                    <a:p>
                      <a:pPr algn="ctr" fontAlgn="b"/>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UF</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100~1500</a:t>
                      </a:r>
                    </a:p>
                    <a:p>
                      <a:pPr algn="ctr" fontAlgn="b"/>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UF</a:t>
                      </a:r>
                      <a:r>
                        <a:rPr lang="zh-CN" altLang="en-US" sz="1000" b="0" i="0" u="none" strike="noStrike"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2.2~150</a:t>
                      </a:r>
                    </a:p>
                    <a:p>
                      <a:pPr algn="ctr" fontAlgn="b"/>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UF</a:t>
                      </a:r>
                      <a:r>
                        <a:rPr lang="zh-CN" altLang="en-US" sz="1000" b="0" i="0" u="none" strike="noStrike" dirty="0">
                          <a:solidFill>
                            <a:srgbClr val="000000"/>
                          </a:solidFill>
                          <a:effectLst/>
                          <a:latin typeface="等线" panose="02010600030101010101" charset="-122"/>
                          <a:ea typeface="等线" panose="02010600030101010101"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1000" b="0" i="0" u="none" strike="noStrike" dirty="0">
                          <a:solidFill>
                            <a:srgbClr val="000000"/>
                          </a:solidFill>
                          <a:effectLst/>
                          <a:latin typeface="等线" panose="02010600030101010101" charset="-122"/>
                          <a:ea typeface="等线" panose="02010600030101010101" charset="-122"/>
                        </a:rPr>
                        <a:t>0.1~4.7</a:t>
                      </a:r>
                    </a:p>
                    <a:p>
                      <a:pPr algn="ctr" fontAlgn="b"/>
                      <a:r>
                        <a:rPr lang="zh-CN" altLang="en-US" sz="1000" b="0" i="0" u="none" strike="noStrike" dirty="0">
                          <a:solidFill>
                            <a:srgbClr val="000000"/>
                          </a:solidFill>
                          <a:effectLst/>
                          <a:latin typeface="等线" panose="02010600030101010101" charset="-122"/>
                          <a:ea typeface="等线" panose="02010600030101010101" charset="-122"/>
                        </a:rPr>
                        <a:t>（</a:t>
                      </a:r>
                      <a:r>
                        <a:rPr lang="en-US" altLang="zh-CN" sz="1000" b="0" i="0" u="none" strike="noStrike" dirty="0">
                          <a:solidFill>
                            <a:srgbClr val="000000"/>
                          </a:solidFill>
                          <a:effectLst/>
                          <a:latin typeface="等线" panose="02010600030101010101" charset="-122"/>
                          <a:ea typeface="等线" panose="02010600030101010101" charset="-122"/>
                        </a:rPr>
                        <a:t>UF</a:t>
                      </a:r>
                      <a:r>
                        <a:rPr lang="zh-CN" altLang="en-US" sz="1000" b="0" i="0" u="none" strike="noStrike"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10"/>
                  </a:ext>
                </a:extLst>
              </a:tr>
              <a:tr h="223845">
                <a:tc gridSpan="6">
                  <a:txBody>
                    <a:bodyPr/>
                    <a:lstStyle/>
                    <a:p>
                      <a:pPr algn="l" fontAlgn="b"/>
                      <a:r>
                        <a:rPr lang="zh-CN" altLang="en-US" sz="1400" b="1" i="0" u="none" strike="noStrike" dirty="0">
                          <a:solidFill>
                            <a:srgbClr val="000000"/>
                          </a:solidFill>
                          <a:effectLst/>
                          <a:latin typeface="等线" panose="02010600030101010101" charset="-122"/>
                          <a:ea typeface="等线" panose="02010600030101010101" charset="-122"/>
                        </a:rPr>
                        <a:t>详细数据</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1"/>
                  </a:ext>
                </a:extLst>
              </a:tr>
              <a:tr h="316609">
                <a:tc>
                  <a:txBody>
                    <a:bodyPr/>
                    <a:lstStyle/>
                    <a:p>
                      <a:pPr algn="l" fontAlgn="b"/>
                      <a:r>
                        <a:rPr lang="zh-CN" altLang="en-US" sz="1000" b="0" i="0" u="none" strike="noStrike" baseline="0" dirty="0">
                          <a:solidFill>
                            <a:srgbClr val="000000"/>
                          </a:solidFill>
                          <a:effectLst/>
                          <a:latin typeface="等线" panose="02010600030101010101" charset="-122"/>
                          <a:ea typeface="等线" panose="02010600030101010101" charset="-122"/>
                        </a:rPr>
                        <a:t>产品目录</a:t>
                      </a:r>
                      <a:endParaRPr lang="en-US" altLang="zh-CN" sz="1000" b="0" i="0" u="none" strike="noStrike" baseline="0" dirty="0">
                        <a:solidFill>
                          <a:srgbClr val="000000"/>
                        </a:solidFill>
                        <a:effectLst/>
                        <a:latin typeface="等线" panose="02010600030101010101" charset="-122"/>
                        <a:ea typeface="等线" panose="02010600030101010101" charset="-122"/>
                      </a:endParaRPr>
                    </a:p>
                    <a:p>
                      <a:pPr algn="l" fontAlgn="b"/>
                      <a:r>
                        <a:rPr lang="en-US" altLang="zh-CN" sz="1000" b="0" i="0" u="none" strike="noStrike" baseline="0" dirty="0">
                          <a:solidFill>
                            <a:srgbClr val="000000"/>
                          </a:solidFill>
                          <a:effectLst/>
                          <a:latin typeface="等线" panose="02010600030101010101" charset="-122"/>
                          <a:ea typeface="等线" panose="02010600030101010101" charset="-122"/>
                        </a:rPr>
                        <a:t> P75~79</a:t>
                      </a:r>
                      <a:endParaRPr lang="zh-CN" altLang="en-US" sz="1000" b="0" i="0" u="none" strike="noStrike" baseline="0"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CN" altLang="en-US" sz="1000" b="0" i="0" u="none" strike="noStrike" baseline="0" dirty="0">
                          <a:solidFill>
                            <a:srgbClr val="000000"/>
                          </a:solidFill>
                          <a:effectLst/>
                          <a:latin typeface="等线" panose="02010600030101010101" charset="-122"/>
                          <a:ea typeface="等线" panose="02010600030101010101" charset="-122"/>
                        </a:rPr>
                        <a:t>产品目录</a:t>
                      </a:r>
                    </a:p>
                    <a:p>
                      <a:pPr algn="l" fontAlgn="b"/>
                      <a:r>
                        <a:rPr lang="zh-CN" altLang="en-US" sz="1000" b="0" i="0" u="none" strike="noStrike" baseline="0" dirty="0">
                          <a:solidFill>
                            <a:srgbClr val="000000"/>
                          </a:solidFill>
                          <a:effectLst/>
                          <a:latin typeface="等线" panose="02010600030101010101" charset="-122"/>
                          <a:ea typeface="等线" panose="02010600030101010101" charset="-122"/>
                        </a:rPr>
                        <a:t> </a:t>
                      </a:r>
                      <a:r>
                        <a:rPr lang="en-US" altLang="zh-CN" sz="1000" b="0" i="0" u="none" strike="noStrike" baseline="0" dirty="0">
                          <a:solidFill>
                            <a:srgbClr val="000000"/>
                          </a:solidFill>
                          <a:effectLst/>
                          <a:latin typeface="等线" panose="02010600030101010101" charset="-122"/>
                          <a:ea typeface="等线" panose="02010600030101010101" charset="-122"/>
                        </a:rPr>
                        <a:t>P83~86</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CN" altLang="en-US" sz="1000" b="0" i="0" u="none" strike="noStrike" baseline="0" dirty="0">
                          <a:solidFill>
                            <a:srgbClr val="000000"/>
                          </a:solidFill>
                          <a:effectLst/>
                          <a:latin typeface="等线" panose="02010600030101010101" charset="-122"/>
                          <a:ea typeface="等线" panose="02010600030101010101" charset="-122"/>
                        </a:rPr>
                        <a:t>产品目录</a:t>
                      </a:r>
                      <a:endParaRPr lang="en-US" altLang="zh-CN" sz="1000" b="0" i="0" u="none" strike="noStrike" baseline="0" dirty="0">
                        <a:solidFill>
                          <a:srgbClr val="000000"/>
                        </a:solidFill>
                        <a:effectLst/>
                        <a:latin typeface="等线" panose="02010600030101010101" charset="-122"/>
                        <a:ea typeface="等线" panose="02010600030101010101" charset="-122"/>
                      </a:endParaRPr>
                    </a:p>
                    <a:p>
                      <a:pPr algn="l" fontAlgn="b"/>
                      <a:r>
                        <a:rPr lang="en-US" altLang="zh-CN" sz="1000" b="0" i="0" u="none" strike="noStrike" baseline="0" dirty="0">
                          <a:solidFill>
                            <a:srgbClr val="000000"/>
                          </a:solidFill>
                          <a:effectLst/>
                          <a:latin typeface="等线" panose="02010600030101010101" charset="-122"/>
                          <a:ea typeface="等线" panose="02010600030101010101" charset="-122"/>
                        </a:rPr>
                        <a:t> P14~21</a:t>
                      </a:r>
                      <a:r>
                        <a:rPr lang="zh-CN" altLang="en-US" sz="1000" b="0" i="0" u="none" strike="noStrike" baseline="0"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defRPr/>
                      </a:pPr>
                      <a:r>
                        <a:rPr lang="zh-CN" altLang="en-US" sz="1000" b="0" i="0" u="none" strike="noStrike" baseline="0" dirty="0">
                          <a:solidFill>
                            <a:srgbClr val="000000"/>
                          </a:solidFill>
                          <a:effectLst/>
                          <a:latin typeface="等线" panose="02010600030101010101" charset="-122"/>
                          <a:ea typeface="等线" panose="02010600030101010101" charset="-122"/>
                        </a:rPr>
                        <a:t>产品目录</a:t>
                      </a:r>
                      <a:endParaRPr lang="en-US" altLang="zh-CN" sz="1000" b="0" i="0" u="none" strike="noStrike" baseline="0" dirty="0">
                        <a:solidFill>
                          <a:srgbClr val="000000"/>
                        </a:solidFill>
                        <a:effectLst/>
                        <a:latin typeface="等线" panose="02010600030101010101" charset="-122"/>
                        <a:ea typeface="等线" panose="02010600030101010101" charset="-122"/>
                      </a:endParaRPr>
                    </a:p>
                    <a:p>
                      <a:pPr marL="0" marR="0" indent="0" algn="l" defTabSz="914400" rtl="0" eaLnBrk="1" fontAlgn="b" latinLnBrk="0" hangingPunct="1">
                        <a:lnSpc>
                          <a:spcPct val="100000"/>
                        </a:lnSpc>
                        <a:spcBef>
                          <a:spcPts val="0"/>
                        </a:spcBef>
                        <a:spcAft>
                          <a:spcPts val="0"/>
                        </a:spcAft>
                        <a:buClrTx/>
                        <a:buSzTx/>
                        <a:buFontTx/>
                        <a:buNone/>
                        <a:defRPr/>
                      </a:pPr>
                      <a:r>
                        <a:rPr lang="en-US" altLang="zh-CN" sz="1000" b="0" i="0" u="none" strike="noStrike" baseline="0" dirty="0">
                          <a:solidFill>
                            <a:srgbClr val="000000"/>
                          </a:solidFill>
                          <a:effectLst/>
                          <a:latin typeface="等线" panose="02010600030101010101" charset="-122"/>
                          <a:ea typeface="等线" panose="02010600030101010101" charset="-122"/>
                        </a:rPr>
                        <a:t> P32~37</a:t>
                      </a:r>
                      <a:endParaRPr lang="zh-CN" altLang="en-US" sz="1000" b="0" i="0" u="none" strike="noStrike" baseline="0"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CN" altLang="en-US" sz="1000" b="0" i="0" u="none" strike="noStrike" baseline="0" dirty="0">
                          <a:solidFill>
                            <a:srgbClr val="000000"/>
                          </a:solidFill>
                          <a:effectLst/>
                          <a:latin typeface="等线" panose="02010600030101010101" charset="-122"/>
                          <a:ea typeface="等线" panose="02010600030101010101" charset="-122"/>
                        </a:rPr>
                        <a:t>产品目录</a:t>
                      </a:r>
                    </a:p>
                    <a:p>
                      <a:pPr algn="l" fontAlgn="b"/>
                      <a:r>
                        <a:rPr lang="zh-CN" altLang="en-US" sz="1000" b="0" i="0" u="none" strike="noStrike" baseline="0" dirty="0">
                          <a:solidFill>
                            <a:srgbClr val="000000"/>
                          </a:solidFill>
                          <a:effectLst/>
                          <a:latin typeface="等线" panose="02010600030101010101" charset="-122"/>
                          <a:ea typeface="等线" panose="02010600030101010101" charset="-122"/>
                        </a:rPr>
                        <a:t> </a:t>
                      </a:r>
                      <a:r>
                        <a:rPr lang="en-US" altLang="zh-CN" sz="1000" b="0" i="0" u="none" strike="noStrike" baseline="0" dirty="0">
                          <a:solidFill>
                            <a:srgbClr val="000000"/>
                          </a:solidFill>
                          <a:effectLst/>
                          <a:latin typeface="等线" panose="02010600030101010101" charset="-122"/>
                          <a:ea typeface="等线" panose="02010600030101010101" charset="-122"/>
                        </a:rPr>
                        <a:t>P43~49</a:t>
                      </a:r>
                      <a:r>
                        <a:rPr lang="zh-CN" altLang="en-US" sz="1000" b="0" i="0" u="none" strike="noStrike" baseline="0"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b" latinLnBrk="0" hangingPunct="1">
                        <a:lnSpc>
                          <a:spcPct val="100000"/>
                        </a:lnSpc>
                        <a:spcBef>
                          <a:spcPts val="0"/>
                        </a:spcBef>
                        <a:spcAft>
                          <a:spcPts val="0"/>
                        </a:spcAft>
                        <a:buClrTx/>
                        <a:buSzTx/>
                        <a:buFontTx/>
                        <a:buNone/>
                        <a:defRPr/>
                      </a:pPr>
                      <a:r>
                        <a:rPr lang="zh-CN" altLang="en-US" sz="1000" b="0" i="0" u="none" strike="noStrike" baseline="0" dirty="0">
                          <a:solidFill>
                            <a:srgbClr val="000000"/>
                          </a:solidFill>
                          <a:effectLst/>
                          <a:latin typeface="等线" panose="02010600030101010101" charset="-122"/>
                          <a:ea typeface="等线" panose="02010600030101010101" charset="-122"/>
                        </a:rPr>
                        <a:t>产品目录</a:t>
                      </a:r>
                      <a:endParaRPr lang="en-US" altLang="zh-CN" sz="1000" b="0" i="0" u="none" strike="noStrike" baseline="0" dirty="0">
                        <a:solidFill>
                          <a:srgbClr val="000000"/>
                        </a:solidFill>
                        <a:effectLst/>
                        <a:latin typeface="等线" panose="02010600030101010101" charset="-122"/>
                        <a:ea typeface="等线" panose="02010600030101010101" charset="-122"/>
                      </a:endParaRPr>
                    </a:p>
                    <a:p>
                      <a:pPr marL="0" marR="0" indent="0" algn="l" defTabSz="914400" rtl="0" eaLnBrk="1" fontAlgn="b" latinLnBrk="0" hangingPunct="1">
                        <a:lnSpc>
                          <a:spcPct val="100000"/>
                        </a:lnSpc>
                        <a:spcBef>
                          <a:spcPts val="0"/>
                        </a:spcBef>
                        <a:spcAft>
                          <a:spcPts val="0"/>
                        </a:spcAft>
                        <a:buClrTx/>
                        <a:buSzTx/>
                        <a:buFontTx/>
                        <a:buNone/>
                        <a:defRPr/>
                      </a:pPr>
                      <a:r>
                        <a:rPr lang="en-US" altLang="zh-CN" sz="1000" b="0" i="0" u="none" strike="noStrike" baseline="0" dirty="0">
                          <a:solidFill>
                            <a:srgbClr val="000000"/>
                          </a:solidFill>
                          <a:effectLst/>
                          <a:latin typeface="等线" panose="02010600030101010101" charset="-122"/>
                          <a:ea typeface="等线" panose="02010600030101010101" charset="-122"/>
                        </a:rPr>
                        <a:t> P60~64</a:t>
                      </a:r>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0433">
                <a:tc gridSpan="6">
                  <a:txBody>
                    <a:bodyPr/>
                    <a:lstStyle/>
                    <a:p>
                      <a:pPr algn="l" fontAlgn="b"/>
                      <a:r>
                        <a:rPr lang="zh-CN" altLang="en-US" sz="1400" b="0" i="0" u="none" strike="noStrike" dirty="0">
                          <a:solidFill>
                            <a:srgbClr val="000000"/>
                          </a:solidFill>
                          <a:effectLst/>
                          <a:latin typeface="等线" panose="02010600030101010101" charset="-122"/>
                          <a:ea typeface="等线" panose="02010600030101010101" charset="-122"/>
                        </a:rPr>
                        <a:t>参考标准：</a:t>
                      </a:r>
                      <a:r>
                        <a:rPr lang="en-US" altLang="zh-CN" sz="1400" b="0" i="0" u="none" strike="noStrike" dirty="0">
                          <a:solidFill>
                            <a:srgbClr val="000000"/>
                          </a:solidFill>
                          <a:effectLst/>
                          <a:latin typeface="等线" panose="02010600030101010101" charset="-122"/>
                          <a:ea typeface="等线" panose="02010600030101010101" charset="-122"/>
                        </a:rPr>
                        <a:t>IEC-61071 </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3"/>
                  </a:ext>
                </a:extLst>
              </a:tr>
            </a:tbl>
          </a:graphicData>
        </a:graphic>
      </p:graphicFrame>
      <p:pic>
        <p:nvPicPr>
          <p:cNvPr id="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964" y="784452"/>
            <a:ext cx="2732121" cy="163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5277" y="4253696"/>
            <a:ext cx="2377519" cy="168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AutoShape 7" descr="https://ss1.bdstatic.com/70cFvXSh_Q1YnxGkpoWK1HF6hhy/it/u=3540884910,1674808685&amp;fm=26&amp;gp=0.jpg"/>
          <p:cNvSpPr>
            <a:spLocks noChangeAspect="1" noChangeArrowheads="1"/>
          </p:cNvSpPr>
          <p:nvPr/>
        </p:nvSpPr>
        <p:spPr bwMode="auto">
          <a:xfrm>
            <a:off x="1297087" y="266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6952" y="4804413"/>
            <a:ext cx="1397722" cy="17741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4864" y="802518"/>
            <a:ext cx="5283813" cy="1684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矩形 35"/>
          <p:cNvSpPr/>
          <p:nvPr/>
        </p:nvSpPr>
        <p:spPr>
          <a:xfrm>
            <a:off x="4231859" y="802518"/>
            <a:ext cx="1005403" cy="33855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结构框图</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pic>
        <p:nvPicPr>
          <p:cNvPr id="3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5460" y="3466099"/>
            <a:ext cx="504818" cy="69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6375" y="3466099"/>
            <a:ext cx="466258" cy="66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7916" y="3466099"/>
            <a:ext cx="608923" cy="61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4622" y="3466099"/>
            <a:ext cx="769453" cy="674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57827" y="3514747"/>
            <a:ext cx="683136" cy="65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8496" y="3502766"/>
            <a:ext cx="701481" cy="67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17"/>
          <p:cNvSpPr/>
          <p:nvPr/>
        </p:nvSpPr>
        <p:spPr>
          <a:xfrm>
            <a:off x="9775275" y="910239"/>
            <a:ext cx="1415772" cy="46166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主要客户</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pic>
        <p:nvPicPr>
          <p:cNvPr id="20" name="图片 19" descr="首航"/>
          <p:cNvPicPr>
            <a:picLocks noChangeAspect="1"/>
          </p:cNvPicPr>
          <p:nvPr/>
        </p:nvPicPr>
        <p:blipFill>
          <a:blip r:embed="rId14"/>
          <a:stretch>
            <a:fillRect/>
          </a:stretch>
        </p:blipFill>
        <p:spPr>
          <a:xfrm>
            <a:off x="9840132" y="3195501"/>
            <a:ext cx="1329170" cy="482516"/>
          </a:xfrm>
          <a:prstGeom prst="rect">
            <a:avLst/>
          </a:prstGeom>
        </p:spPr>
      </p:pic>
      <p:pic>
        <p:nvPicPr>
          <p:cNvPr id="21" name="图片 20" descr="禾望"/>
          <p:cNvPicPr>
            <a:picLocks noChangeAspect="1"/>
          </p:cNvPicPr>
          <p:nvPr/>
        </p:nvPicPr>
        <p:blipFill>
          <a:blip r:embed="rId15"/>
          <a:stretch>
            <a:fillRect/>
          </a:stretch>
        </p:blipFill>
        <p:spPr>
          <a:xfrm>
            <a:off x="9775483" y="2564766"/>
            <a:ext cx="1470225" cy="461665"/>
          </a:xfrm>
          <a:prstGeom prst="rect">
            <a:avLst/>
          </a:prstGeom>
        </p:spPr>
      </p:pic>
      <p:pic>
        <p:nvPicPr>
          <p:cNvPr id="1028" name="Picture 4" descr="https://www.tbea.com/cs/resource/cn/home/static/img/sy00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87990" y="1556114"/>
            <a:ext cx="1606504" cy="2142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14330" y="3904002"/>
            <a:ext cx="1937866" cy="39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85300" y="4508961"/>
            <a:ext cx="1607584" cy="52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822815" y="5085080"/>
            <a:ext cx="1720215" cy="67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p:cNvPicPr>
            <a:picLocks noChangeAspect="1"/>
          </p:cNvPicPr>
          <p:nvPr/>
        </p:nvPicPr>
        <p:blipFill>
          <a:blip r:embed="rId20"/>
          <a:stretch>
            <a:fillRect/>
          </a:stretch>
        </p:blipFill>
        <p:spPr>
          <a:xfrm>
            <a:off x="9672955" y="1916430"/>
            <a:ext cx="1714500" cy="447675"/>
          </a:xfrm>
          <a:prstGeom prst="rect">
            <a:avLst/>
          </a:prstGeom>
        </p:spPr>
      </p:pic>
      <p:pic>
        <p:nvPicPr>
          <p:cNvPr id="5" name="图片 4"/>
          <p:cNvPicPr>
            <a:picLocks noChangeAspect="1"/>
          </p:cNvPicPr>
          <p:nvPr/>
        </p:nvPicPr>
        <p:blipFill>
          <a:blip r:embed="rId21"/>
          <a:stretch>
            <a:fillRect/>
          </a:stretch>
        </p:blipFill>
        <p:spPr>
          <a:xfrm>
            <a:off x="9785350" y="5908040"/>
            <a:ext cx="1346200" cy="82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checkerboard(down)">
                                      <p:cBhvr>
                                        <p:cTn id="7" dur="1000"/>
                                        <p:tgtEl>
                                          <p:spTgt spid="20"/>
                                        </p:tgtEl>
                                      </p:cBhvr>
                                    </p:animEffect>
                                  </p:childTnLst>
                                </p:cTn>
                              </p:par>
                              <p:par>
                                <p:cTn id="8" presetID="5" presetClass="entr" presetSubtype="5" fill="hold" nodeType="withEffect">
                                  <p:stCondLst>
                                    <p:cond delay="0"/>
                                  </p:stCondLst>
                                  <p:childTnLst>
                                    <p:set>
                                      <p:cBhvr>
                                        <p:cTn id="9" dur="1000" fill="hold">
                                          <p:stCondLst>
                                            <p:cond delay="0"/>
                                          </p:stCondLst>
                                        </p:cTn>
                                        <p:tgtEl>
                                          <p:spTgt spid="21"/>
                                        </p:tgtEl>
                                        <p:attrNameLst>
                                          <p:attrName>style.visibility</p:attrName>
                                        </p:attrNameLst>
                                      </p:cBhvr>
                                      <p:to>
                                        <p:strVal val="visible"/>
                                      </p:to>
                                    </p:set>
                                    <p:animEffect transition="in" filter="checkerboard(down)">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5"/>
          <a:stretch>
            <a:fillRect/>
          </a:stretch>
        </p:blipFill>
        <p:spPr>
          <a:xfrm>
            <a:off x="360720" y="213120"/>
            <a:ext cx="655560" cy="567720"/>
          </a:xfrm>
          <a:prstGeom prst="rect">
            <a:avLst/>
          </a:prstGeom>
          <a:ln w="0">
            <a:noFill/>
          </a:ln>
        </p:spPr>
      </p:pic>
      <p:pic>
        <p:nvPicPr>
          <p:cNvPr id="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085" y="3528392"/>
            <a:ext cx="3715943" cy="312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135693" y="216024"/>
            <a:ext cx="3840480" cy="768350"/>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微软雅黑" panose="020B0503020204020204" pitchFamily="34" charset="-122"/>
                <a:ea typeface="微软雅黑" panose="020B0503020204020204" pitchFamily="34" charset="-122"/>
              </a:rPr>
              <a:t>典型应用：静止无功发生器</a:t>
            </a:r>
            <a:endParaRPr lang="en-US" altLang="zh-CN" sz="2400" b="1" dirty="0">
              <a:latin typeface="微软雅黑" panose="020B0503020204020204" pitchFamily="34" charset="-122"/>
              <a:ea typeface="微软雅黑" panose="020B0503020204020204" pitchFamily="34" charset="-122"/>
            </a:endParaRPr>
          </a:p>
          <a:p>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SVG</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p:txBody>
      </p:sp>
      <p:sp>
        <p:nvSpPr>
          <p:cNvPr id="5" name="矩形 4"/>
          <p:cNvSpPr/>
          <p:nvPr/>
        </p:nvSpPr>
        <p:spPr>
          <a:xfrm>
            <a:off x="5118462" y="713400"/>
            <a:ext cx="4536504" cy="1600438"/>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     无功补偿技术的发展经历了从同步调相机→开关投切固定电容→静止无功补偿器（</a:t>
            </a:r>
            <a:r>
              <a:rPr lang="en-US" altLang="zh-CN" sz="1400" b="1" dirty="0">
                <a:latin typeface="微软雅黑" panose="020B0503020204020204" pitchFamily="34" charset="-122"/>
                <a:ea typeface="微软雅黑" panose="020B0503020204020204" pitchFamily="34" charset="-122"/>
              </a:rPr>
              <a:t>SVC</a:t>
            </a:r>
            <a:r>
              <a:rPr lang="zh-CN" altLang="en-US" sz="1400" b="1" dirty="0">
                <a:latin typeface="微软雅黑" panose="020B0503020204020204" pitchFamily="34" charset="-122"/>
                <a:ea typeface="微软雅黑" panose="020B0503020204020204" pitchFamily="34" charset="-122"/>
              </a:rPr>
              <a:t>）→静止无功发生器</a:t>
            </a:r>
            <a:r>
              <a:rPr lang="en-US" altLang="zh-CN" sz="1400" b="1" dirty="0">
                <a:latin typeface="微软雅黑" panose="020B0503020204020204" pitchFamily="34" charset="-122"/>
                <a:ea typeface="微软雅黑" panose="020B0503020204020204" pitchFamily="34" charset="-122"/>
              </a:rPr>
              <a:t>SVG</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STATCOM</a:t>
            </a:r>
            <a:r>
              <a:rPr lang="zh-CN" altLang="en-US" sz="1400" b="1" dirty="0">
                <a:latin typeface="微软雅黑" panose="020B0503020204020204" pitchFamily="34" charset="-122"/>
                <a:ea typeface="微软雅黑" panose="020B0503020204020204" pitchFamily="34" charset="-122"/>
              </a:rPr>
              <a:t>）的几个不同阶段。   </a:t>
            </a:r>
            <a:endParaRPr lang="en-US" altLang="zh-CN" sz="1400" b="1"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rPr>
              <a:t>SVG</a:t>
            </a:r>
            <a:r>
              <a:rPr lang="zh-CN" altLang="en-US" sz="1400" b="1" dirty="0">
                <a:latin typeface="微软雅黑" panose="020B0503020204020204" pitchFamily="34" charset="-122"/>
                <a:ea typeface="微软雅黑" panose="020B0503020204020204" pitchFamily="34" charset="-122"/>
              </a:rPr>
              <a:t>是指自由换相的电力半导体桥式变流器来进行动态无功补偿的装置，目前无功功率控制领域内的最佳方案。其包含直流电容和逆变桥两个部分，所以薄膜电容器用到</a:t>
            </a:r>
            <a:r>
              <a:rPr lang="en-US" altLang="zh-CN" sz="1400" b="1" dirty="0">
                <a:latin typeface="微软雅黑" panose="020B0503020204020204" pitchFamily="34" charset="-122"/>
                <a:ea typeface="微软雅黑" panose="020B0503020204020204" pitchFamily="34" charset="-122"/>
              </a:rPr>
              <a:t>DC-link</a:t>
            </a:r>
            <a:r>
              <a:rPr lang="zh-CN" altLang="en-US" sz="1400" b="1" dirty="0">
                <a:latin typeface="微软雅黑" panose="020B0503020204020204" pitchFamily="34" charset="-122"/>
                <a:ea typeface="微软雅黑" panose="020B0503020204020204" pitchFamily="34" charset="-122"/>
              </a:rPr>
              <a:t>及在</a:t>
            </a:r>
            <a:r>
              <a:rPr lang="en-US" altLang="zh-CN" sz="1400" b="1" dirty="0">
                <a:latin typeface="微软雅黑" panose="020B0503020204020204" pitchFamily="34" charset="-122"/>
                <a:ea typeface="微软雅黑" panose="020B0503020204020204" pitchFamily="34" charset="-122"/>
              </a:rPr>
              <a:t>IGBT</a:t>
            </a:r>
            <a:r>
              <a:rPr lang="zh-CN" altLang="en-US" sz="1400" b="1" dirty="0">
                <a:latin typeface="微软雅黑" panose="020B0503020204020204" pitchFamily="34" charset="-122"/>
                <a:ea typeface="微软雅黑" panose="020B0503020204020204" pitchFamily="34" charset="-122"/>
              </a:rPr>
              <a:t>的缓冲吸收回路中。</a:t>
            </a:r>
            <a:endParaRPr lang="en-US" altLang="zh-CN" sz="1400" b="1" dirty="0">
              <a:latin typeface="微软雅黑" panose="020B0503020204020204" pitchFamily="34" charset="-122"/>
              <a:ea typeface="微软雅黑" panose="020B0503020204020204" pitchFamily="34" charset="-122"/>
            </a:endParaRPr>
          </a:p>
        </p:txBody>
      </p:sp>
      <p:sp>
        <p:nvSpPr>
          <p:cNvPr id="6" name="矩形 5"/>
          <p:cNvSpPr/>
          <p:nvPr/>
        </p:nvSpPr>
        <p:spPr>
          <a:xfrm>
            <a:off x="1150626" y="3096344"/>
            <a:ext cx="1210588" cy="33855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CN" altLang="en-US" sz="1600" b="1" dirty="0">
                <a:solidFill>
                  <a:srgbClr val="002060"/>
                </a:solidFill>
                <a:latin typeface="微软雅黑" panose="020B0503020204020204" pitchFamily="34" charset="-122"/>
                <a:ea typeface="微软雅黑" panose="020B0503020204020204" pitchFamily="34" charset="-122"/>
              </a:rPr>
              <a:t>结构框图：</a:t>
            </a:r>
            <a:endParaRPr lang="en-US" altLang="zh-CN" sz="1600" b="1" dirty="0">
              <a:solidFill>
                <a:srgbClr val="002060"/>
              </a:solidFill>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2137" y="1080120"/>
            <a:ext cx="315858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表格 7"/>
          <p:cNvGraphicFramePr>
            <a:graphicFrameLocks noGrp="1"/>
          </p:cNvGraphicFramePr>
          <p:nvPr/>
        </p:nvGraphicFramePr>
        <p:xfrm>
          <a:off x="5046454" y="2647833"/>
          <a:ext cx="4765646" cy="4048911"/>
        </p:xfrm>
        <a:graphic>
          <a:graphicData uri="http://schemas.openxmlformats.org/drawingml/2006/table">
            <a:tbl>
              <a:tblPr/>
              <a:tblGrid>
                <a:gridCol w="2592288">
                  <a:extLst>
                    <a:ext uri="{9D8B030D-6E8A-4147-A177-3AD203B41FA5}">
                      <a16:colId xmlns:a16="http://schemas.microsoft.com/office/drawing/2014/main" val="20000"/>
                    </a:ext>
                  </a:extLst>
                </a:gridCol>
                <a:gridCol w="1028898">
                  <a:extLst>
                    <a:ext uri="{9D8B030D-6E8A-4147-A177-3AD203B41FA5}">
                      <a16:colId xmlns:a16="http://schemas.microsoft.com/office/drawing/2014/main" val="20001"/>
                    </a:ext>
                  </a:extLst>
                </a:gridCol>
                <a:gridCol w="100344">
                  <a:extLst>
                    <a:ext uri="{9D8B030D-6E8A-4147-A177-3AD203B41FA5}">
                      <a16:colId xmlns:a16="http://schemas.microsoft.com/office/drawing/2014/main" val="20002"/>
                    </a:ext>
                  </a:extLst>
                </a:gridCol>
                <a:gridCol w="1044116">
                  <a:extLst>
                    <a:ext uri="{9D8B030D-6E8A-4147-A177-3AD203B41FA5}">
                      <a16:colId xmlns:a16="http://schemas.microsoft.com/office/drawing/2014/main" val="20003"/>
                    </a:ext>
                  </a:extLst>
                </a:gridCol>
              </a:tblGrid>
              <a:tr h="334913">
                <a:tc gridSpan="4">
                  <a:txBody>
                    <a:bodyPr/>
                    <a:lstStyle/>
                    <a:p>
                      <a:pPr algn="l" fontAlgn="b"/>
                      <a:r>
                        <a:rPr lang="en-US" sz="2000" b="1" i="0" u="none" strike="noStrike" dirty="0">
                          <a:solidFill>
                            <a:schemeClr val="bg1"/>
                          </a:solidFill>
                          <a:effectLst/>
                          <a:latin typeface="微软雅黑" panose="020B0503020204020204" pitchFamily="34" charset="-122"/>
                          <a:ea typeface="微软雅黑" panose="020B0503020204020204" pitchFamily="34" charset="-122"/>
                        </a:rPr>
                        <a:t>CRE</a:t>
                      </a:r>
                      <a:r>
                        <a:rPr lang="zh-CN" altLang="en-US" sz="2000" b="1" i="0" u="none" strike="noStrike" dirty="0">
                          <a:solidFill>
                            <a:schemeClr val="bg1"/>
                          </a:solidFill>
                          <a:effectLst/>
                          <a:latin typeface="微软雅黑" panose="020B0503020204020204" pitchFamily="34" charset="-122"/>
                          <a:ea typeface="微软雅黑" panose="020B0503020204020204" pitchFamily="34" charset="-122"/>
                        </a:rPr>
                        <a:t>电容器解决方案：</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37024">
                <a:tc gridSpan="2">
                  <a:txBody>
                    <a:bodyPr/>
                    <a:lstStyle/>
                    <a:p>
                      <a:pPr algn="ctr" fontAlgn="b"/>
                      <a:r>
                        <a:rPr lang="en-US" sz="1400" b="1" i="0" u="none" strike="noStrike" dirty="0">
                          <a:solidFill>
                            <a:srgbClr val="000000"/>
                          </a:solidFill>
                          <a:effectLst/>
                          <a:latin typeface="宋体" panose="02010600030101010101" pitchFamily="2" charset="-122"/>
                        </a:rPr>
                        <a:t>DC-link</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defRPr/>
                      </a:pPr>
                      <a:r>
                        <a:rPr lang="zh-CN" altLang="en-US" sz="1400" b="1" i="0" u="none" strike="noStrike" dirty="0">
                          <a:solidFill>
                            <a:srgbClr val="000000"/>
                          </a:solidFill>
                          <a:effectLst/>
                          <a:latin typeface="宋体" panose="02010600030101010101" pitchFamily="2" charset="-122"/>
                        </a:rPr>
                        <a:t>缓冲吸收</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extLst>
                  <a:ext uri="{0D108BD9-81ED-4DB2-BD59-A6C34878D82A}">
                    <a16:rowId xmlns:a16="http://schemas.microsoft.com/office/drawing/2014/main" val="10001"/>
                  </a:ext>
                </a:extLst>
              </a:tr>
              <a:tr h="237024">
                <a:tc gridSpan="2">
                  <a:txBody>
                    <a:bodyPr/>
                    <a:lstStyle/>
                    <a:p>
                      <a:pPr algn="ctr" fontAlgn="b"/>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400" b="1" i="0" u="none" strike="noStrike" dirty="0">
                          <a:solidFill>
                            <a:srgbClr val="000000"/>
                          </a:solidFill>
                          <a:effectLst/>
                          <a:latin typeface="微软雅黑" panose="020B0503020204020204" pitchFamily="34" charset="-122"/>
                          <a:ea typeface="微软雅黑" panose="020B0503020204020204" pitchFamily="34" charset="-122"/>
                        </a:rPr>
                        <a:t>C1</a:t>
                      </a:r>
                      <a:r>
                        <a:rPr lang="zh-CN" altLang="en-US" sz="1400" b="1" i="0" u="none" strike="noStrike" dirty="0">
                          <a:solidFill>
                            <a:srgbClr val="000000"/>
                          </a:solidFill>
                          <a:effectLst/>
                          <a:latin typeface="微软雅黑" panose="020B0503020204020204" pitchFamily="34" charset="-122"/>
                          <a:ea typeface="微软雅黑" panose="020B0503020204020204" pitchFamily="34"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1400" b="1" i="0" u="none" strike="noStrike" dirty="0">
                          <a:solidFill>
                            <a:srgbClr val="000000"/>
                          </a:solidFill>
                          <a:effectLst/>
                          <a:latin typeface="微软雅黑" panose="020B0503020204020204" pitchFamily="34" charset="-122"/>
                          <a:ea typeface="微软雅黑" panose="020B0503020204020204" pitchFamily="34" charset="-122"/>
                        </a:rPr>
                        <a:t>C2</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2267">
                <a:tc>
                  <a:txBody>
                    <a:bodyPr/>
                    <a:lstStyle/>
                    <a:p>
                      <a:pPr algn="ctr" fontAlgn="b"/>
                      <a:endParaRPr lang="zh-CN" altLang="en-US" sz="900" b="0" i="0" u="none" strike="noStrike" dirty="0">
                        <a:solidFill>
                          <a:srgbClr val="000000"/>
                        </a:solidFill>
                        <a:effectLst/>
                        <a:latin typeface="宋体" panose="02010600030101010101" pitchFamily="2"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gridSpan="3">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3"/>
                  </a:ext>
                </a:extLst>
              </a:tr>
              <a:tr h="805255">
                <a:tc>
                  <a:txBody>
                    <a:bodyPr/>
                    <a:lstStyle/>
                    <a:p>
                      <a:pPr algn="ctr" fontAlgn="b"/>
                      <a:r>
                        <a:rPr lang="zh-CN" altLang="en-US" sz="900" b="0" i="0" u="none" strike="noStrike" dirty="0">
                          <a:solidFill>
                            <a:srgbClr val="000000"/>
                          </a:solidFill>
                          <a:effectLst/>
                          <a:latin typeface="宋体" panose="02010600030101010101" pitchFamily="2" charset="-122"/>
                        </a:rPr>
                        <a:t>　</a:t>
                      </a:r>
                    </a:p>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endParaRPr lang="zh-CN" altLang="en-US" sz="900" b="0" i="0" u="none" strike="noStrike" dirty="0">
                        <a:solidFill>
                          <a:srgbClr val="000000"/>
                        </a:solidFill>
                        <a:effectLst/>
                        <a:latin typeface="宋体" panose="02010600030101010101" pitchFamily="2"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4"/>
                  </a:ext>
                </a:extLst>
              </a:tr>
              <a:tr h="226867">
                <a:tc>
                  <a:txBody>
                    <a:bodyPr/>
                    <a:lstStyle/>
                    <a:p>
                      <a:pPr algn="ctr" fontAlgn="b"/>
                      <a:r>
                        <a:rPr lang="en-US" altLang="zh-CN" sz="1200" b="1" i="0" u="none" strike="noStrike" dirty="0">
                          <a:solidFill>
                            <a:srgbClr val="000000"/>
                          </a:solidFill>
                          <a:effectLst/>
                          <a:latin typeface="宋体" panose="02010600030101010101" pitchFamily="2" charset="-122"/>
                        </a:rPr>
                        <a:t>D</a:t>
                      </a:r>
                      <a:r>
                        <a:rPr lang="en-US" sz="1200" b="1" i="0" u="none" strike="noStrike" dirty="0">
                          <a:solidFill>
                            <a:srgbClr val="000000"/>
                          </a:solidFill>
                          <a:effectLst/>
                          <a:latin typeface="宋体" panose="02010600030101010101" pitchFamily="2" charset="-122"/>
                        </a:rPr>
                        <a:t>KMJ-</a:t>
                      </a:r>
                      <a:r>
                        <a:rPr lang="en-US" altLang="zh-CN" sz="1200" b="1" i="0" u="none" strike="noStrike" dirty="0">
                          <a:solidFill>
                            <a:srgbClr val="000000"/>
                          </a:solidFill>
                          <a:effectLst/>
                          <a:latin typeface="宋体" panose="02010600030101010101" pitchFamily="2" charset="-122"/>
                        </a:rPr>
                        <a:t>S</a:t>
                      </a:r>
                      <a:endParaRPr lang="en-US" sz="1200" b="1" i="0" u="none" strike="noStrike" dirty="0">
                        <a:solidFill>
                          <a:srgbClr val="000000"/>
                        </a:solidFill>
                        <a:effectLst/>
                        <a:latin typeface="宋体" panose="02010600030101010101" pitchFamily="2"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altLang="zh-CN" sz="1200" b="1" i="0" u="none" strike="noStrike" dirty="0">
                          <a:solidFill>
                            <a:srgbClr val="000000"/>
                          </a:solidFill>
                          <a:effectLst/>
                          <a:latin typeface="宋体" panose="02010600030101010101" pitchFamily="2" charset="-122"/>
                        </a:rPr>
                        <a:t>DMJ-MC</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gridSpan="2">
                  <a:txBody>
                    <a:bodyPr/>
                    <a:lstStyle/>
                    <a:p>
                      <a:pPr algn="ctr" fontAlgn="b"/>
                      <a:r>
                        <a:rPr lang="en-US" sz="1200" b="1" i="0" u="none" strike="noStrike" dirty="0">
                          <a:solidFill>
                            <a:srgbClr val="000000"/>
                          </a:solidFill>
                          <a:effectLst/>
                          <a:latin typeface="宋体" panose="02010600030101010101" pitchFamily="2" charset="-122"/>
                        </a:rPr>
                        <a:t>SMJ-P</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extLst>
                  <a:ext uri="{0D108BD9-81ED-4DB2-BD59-A6C34878D82A}">
                    <a16:rowId xmlns:a16="http://schemas.microsoft.com/office/drawing/2014/main" val="10005"/>
                  </a:ext>
                </a:extLst>
              </a:tr>
              <a:tr h="155450">
                <a:tc gridSpan="4">
                  <a:txBody>
                    <a:bodyPr/>
                    <a:lstStyle/>
                    <a:p>
                      <a:pPr algn="l" fontAlgn="b"/>
                      <a:r>
                        <a:rPr lang="zh-CN" altLang="en-US" sz="900" b="0" i="0" u="none" strike="noStrike" dirty="0">
                          <a:solidFill>
                            <a:srgbClr val="000000"/>
                          </a:solidFill>
                          <a:effectLst/>
                          <a:latin typeface="宋体" panose="02010600030101010101" pitchFamily="2"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6"/>
                  </a:ext>
                </a:extLst>
              </a:tr>
              <a:tr h="237024">
                <a:tc gridSpan="4">
                  <a:txBody>
                    <a:bodyPr/>
                    <a:lstStyle/>
                    <a:p>
                      <a:pPr algn="l" fontAlgn="b"/>
                      <a:r>
                        <a:rPr lang="zh-CN" altLang="en-US" sz="1400" b="1" i="0" u="none" strike="noStrike" dirty="0">
                          <a:solidFill>
                            <a:srgbClr val="000000"/>
                          </a:solidFill>
                          <a:effectLst/>
                          <a:latin typeface="宋体" panose="02010600030101010101" pitchFamily="2" charset="-122"/>
                        </a:rPr>
                        <a:t>电压范围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307359">
                <a:tc>
                  <a:txBody>
                    <a:bodyPr/>
                    <a:lstStyle/>
                    <a:p>
                      <a:pPr algn="ctr" fontAlgn="b"/>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450~4500</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VDC</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　</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450~4000</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VDC</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630~4500</a:t>
                      </a:r>
                    </a:p>
                    <a:p>
                      <a:pPr algn="ctr" fontAlgn="b"/>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VDC</a:t>
                      </a:r>
                      <a:endParaRPr lang="zh-CN" altLang="en-US" sz="1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8"/>
                  </a:ext>
                </a:extLst>
              </a:tr>
              <a:tr h="237024">
                <a:tc gridSpan="4">
                  <a:txBody>
                    <a:bodyPr/>
                    <a:lstStyle/>
                    <a:p>
                      <a:pPr algn="l" fontAlgn="b"/>
                      <a:r>
                        <a:rPr lang="zh-CN" altLang="en-US" sz="1400" b="1" i="0" u="none" strike="noStrike" dirty="0">
                          <a:solidFill>
                            <a:srgbClr val="000000"/>
                          </a:solidFill>
                          <a:effectLst/>
                          <a:latin typeface="宋体" panose="02010600030101010101" pitchFamily="2" charset="-122"/>
                        </a:rPr>
                        <a:t>容量范围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r h="307359">
                <a:tc>
                  <a:txBody>
                    <a:bodyPr/>
                    <a:lstStyle/>
                    <a:p>
                      <a:pPr algn="ctr" fontAlgn="b"/>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100~10000</a:t>
                      </a:r>
                    </a:p>
                    <a:p>
                      <a:pPr algn="ctr" fontAlgn="b"/>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50~3000</a:t>
                      </a:r>
                    </a:p>
                    <a:p>
                      <a:pPr algn="ctr" fontAlgn="b"/>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0.15~4.7</a:t>
                      </a:r>
                    </a:p>
                    <a:p>
                      <a:pPr algn="ctr" fontAlgn="b"/>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a:t>
                      </a:r>
                      <a:r>
                        <a:rPr lang="en-US" altLang="zh-CN" sz="1000" b="0" i="0" u="none" strike="noStrike" dirty="0">
                          <a:solidFill>
                            <a:srgbClr val="000000"/>
                          </a:solidFill>
                          <a:effectLst/>
                          <a:latin typeface="微软雅黑" panose="020B0503020204020204" pitchFamily="34" charset="-122"/>
                          <a:ea typeface="微软雅黑" panose="020B0503020204020204" pitchFamily="34" charset="-122"/>
                        </a:rPr>
                        <a:t>UF</a:t>
                      </a:r>
                      <a:r>
                        <a:rPr lang="zh-CN" altLang="en-US" sz="10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10"/>
                  </a:ext>
                </a:extLst>
              </a:tr>
              <a:tr h="237024">
                <a:tc gridSpan="4">
                  <a:txBody>
                    <a:bodyPr/>
                    <a:lstStyle/>
                    <a:p>
                      <a:pPr algn="l" fontAlgn="b"/>
                      <a:r>
                        <a:rPr lang="zh-CN" altLang="en-US" sz="1400" b="1" i="0" u="none" strike="noStrike" dirty="0">
                          <a:solidFill>
                            <a:srgbClr val="000000"/>
                          </a:solidFill>
                          <a:effectLst/>
                          <a:latin typeface="宋体" panose="02010600030101010101" pitchFamily="2" charset="-122"/>
                        </a:rPr>
                        <a:t>详细数据</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1"/>
                  </a:ext>
                </a:extLst>
              </a:tr>
              <a:tr h="307359">
                <a:tc>
                  <a:txBody>
                    <a:bodyPr/>
                    <a:lstStyle/>
                    <a:p>
                      <a:pPr algn="l" fontAlgn="b"/>
                      <a:r>
                        <a:rPr lang="zh-CN" altLang="en-US" sz="1000" b="0" i="0" u="none" strike="noStrike" baseline="0" dirty="0">
                          <a:solidFill>
                            <a:srgbClr val="000000"/>
                          </a:solidFill>
                          <a:effectLst/>
                          <a:latin typeface="宋体" panose="02010600030101010101" pitchFamily="2" charset="-122"/>
                        </a:rPr>
                        <a:t>按照客户需求定制</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zh-CN" altLang="en-US" sz="1000" b="0" i="0" u="none" strike="noStrike" baseline="0" dirty="0">
                          <a:solidFill>
                            <a:srgbClr val="000000"/>
                          </a:solidFill>
                          <a:effectLst/>
                          <a:latin typeface="宋体" panose="02010600030101010101" pitchFamily="2" charset="-122"/>
                        </a:rPr>
                        <a:t>产品目录</a:t>
                      </a:r>
                    </a:p>
                    <a:p>
                      <a:pPr algn="l" fontAlgn="b"/>
                      <a:r>
                        <a:rPr lang="zh-CN" altLang="en-US" sz="1000" b="0" i="0" u="none" strike="noStrike" baseline="0" dirty="0">
                          <a:solidFill>
                            <a:srgbClr val="000000"/>
                          </a:solidFill>
                          <a:effectLst/>
                          <a:latin typeface="宋体" panose="02010600030101010101" pitchFamily="2" charset="-122"/>
                        </a:rPr>
                        <a:t> </a:t>
                      </a:r>
                      <a:r>
                        <a:rPr lang="en-US" altLang="zh-CN" sz="1000" b="0" i="0" u="none" strike="noStrike" baseline="0" dirty="0">
                          <a:solidFill>
                            <a:srgbClr val="000000"/>
                          </a:solidFill>
                          <a:effectLst/>
                          <a:latin typeface="宋体" panose="02010600030101010101" pitchFamily="2" charset="-122"/>
                        </a:rPr>
                        <a:t>P14~21</a:t>
                      </a:r>
                      <a:r>
                        <a:rPr lang="zh-CN" altLang="en-US" sz="1000" b="0" i="0" u="none" strike="noStrike" baseline="0" dirty="0">
                          <a:solidFill>
                            <a:srgbClr val="000000"/>
                          </a:solidFill>
                          <a:effectLst/>
                          <a:latin typeface="宋体" panose="02010600030101010101" pitchFamily="2"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l" fontAlgn="b"/>
                      <a:r>
                        <a:rPr lang="zh-CN" altLang="en-US" sz="1000" b="0" i="0" u="none" strike="noStrike" baseline="0" dirty="0">
                          <a:solidFill>
                            <a:srgbClr val="000000"/>
                          </a:solidFill>
                          <a:effectLst/>
                          <a:latin typeface="宋体" panose="02010600030101010101" pitchFamily="2" charset="-122"/>
                        </a:rPr>
                        <a:t>产品目录</a:t>
                      </a:r>
                      <a:endParaRPr lang="en-US" altLang="zh-CN" sz="1000" b="0" i="0" u="none" strike="noStrike" baseline="0" dirty="0">
                        <a:solidFill>
                          <a:srgbClr val="000000"/>
                        </a:solidFill>
                        <a:effectLst/>
                        <a:latin typeface="宋体" panose="02010600030101010101" pitchFamily="2" charset="-122"/>
                      </a:endParaRPr>
                    </a:p>
                    <a:p>
                      <a:pPr algn="l" fontAlgn="b"/>
                      <a:r>
                        <a:rPr lang="en-US" altLang="zh-CN" sz="1000" b="0" i="0" u="none" strike="noStrike" baseline="0" dirty="0">
                          <a:solidFill>
                            <a:srgbClr val="000000"/>
                          </a:solidFill>
                          <a:effectLst/>
                          <a:latin typeface="宋体" panose="02010600030101010101" pitchFamily="2" charset="-122"/>
                        </a:rPr>
                        <a:t> P43~49</a:t>
                      </a:r>
                      <a:r>
                        <a:rPr lang="zh-CN" altLang="en-US" sz="1000" b="0" i="0" u="none" strike="noStrike" baseline="0" dirty="0">
                          <a:solidFill>
                            <a:srgbClr val="000000"/>
                          </a:solidFill>
                          <a:effectLst/>
                          <a:latin typeface="宋体" panose="02010600030101010101" pitchFamily="2"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0495">
                <a:tc gridSpan="4">
                  <a:txBody>
                    <a:bodyPr/>
                    <a:lstStyle/>
                    <a:p>
                      <a:pPr algn="l" fontAlgn="b"/>
                      <a:r>
                        <a:rPr lang="zh-CN" altLang="en-US" sz="900" b="0" i="0" u="none" strike="noStrike" dirty="0">
                          <a:solidFill>
                            <a:srgbClr val="000000"/>
                          </a:solidFill>
                          <a:effectLst/>
                          <a:latin typeface="宋体" panose="02010600030101010101" pitchFamily="2" charset="-122"/>
                        </a:rPr>
                        <a:t>参考标准：</a:t>
                      </a:r>
                      <a:r>
                        <a:rPr lang="en-US" altLang="zh-CN" sz="900" b="0" i="0" u="none" strike="noStrike" dirty="0">
                          <a:solidFill>
                            <a:srgbClr val="000000"/>
                          </a:solidFill>
                          <a:effectLst/>
                          <a:latin typeface="宋体" panose="02010600030101010101" pitchFamily="2" charset="-122"/>
                        </a:rPr>
                        <a:t>IEC-61071 IEC-60068</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3"/>
                  </a:ext>
                </a:extLst>
              </a:tr>
            </a:tbl>
          </a:graphicData>
        </a:graphic>
      </p:graphicFrame>
      <p:pic>
        <p:nvPicPr>
          <p:cNvPr id="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4101" y="3644299"/>
            <a:ext cx="972553" cy="748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0870" y="3683620"/>
            <a:ext cx="664345" cy="66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6774" y="3733675"/>
            <a:ext cx="481013"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p:cNvSpPr/>
          <p:nvPr/>
        </p:nvSpPr>
        <p:spPr>
          <a:xfrm>
            <a:off x="10011022" y="1243310"/>
            <a:ext cx="1723549" cy="46166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微软雅黑" panose="020B0503020204020204" pitchFamily="34" charset="-122"/>
                <a:ea typeface="微软雅黑" panose="020B0503020204020204" pitchFamily="34" charset="-122"/>
              </a:rPr>
              <a:t>主要客户：</a:t>
            </a:r>
            <a:endParaRPr lang="en-US" altLang="zh-CN" sz="2400" b="1"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0033635" y="1943100"/>
            <a:ext cx="1780540" cy="475615"/>
            <a:chOff x="4538662" y="2652395"/>
            <a:chExt cx="1780749" cy="610870"/>
          </a:xfrm>
        </p:grpSpPr>
        <p:pic>
          <p:nvPicPr>
            <p:cNvPr id="17" name="图片 16" descr="新风光"/>
            <p:cNvPicPr>
              <a:picLocks noChangeAspect="1"/>
            </p:cNvPicPr>
            <p:nvPr/>
          </p:nvPicPr>
          <p:blipFill rotWithShape="1">
            <a:blip r:embed="rId11" cstate="print"/>
            <a:srcRect l="3164" t="13819" r="4016" b="15869"/>
            <a:stretch>
              <a:fillRect/>
            </a:stretch>
          </p:blipFill>
          <p:spPr>
            <a:xfrm>
              <a:off x="4603213" y="2698115"/>
              <a:ext cx="1584960" cy="510540"/>
            </a:xfrm>
            <a:prstGeom prst="rect">
              <a:avLst/>
            </a:prstGeom>
          </p:spPr>
        </p:pic>
        <p:sp>
          <p:nvSpPr>
            <p:cNvPr id="18" name="矩形 17"/>
            <p:cNvSpPr/>
            <p:nvPr/>
          </p:nvSpPr>
          <p:spPr>
            <a:xfrm>
              <a:off x="4538662" y="2652395"/>
              <a:ext cx="1780749" cy="6108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Picture 4" descr="https://www.tbea.com/cs/resource/cn/home/static/img/sy00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1047" y="2789910"/>
            <a:ext cx="1723549" cy="22986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descr="明阳"/>
          <p:cNvPicPr>
            <a:picLocks noChangeAspect="1"/>
          </p:cNvPicPr>
          <p:nvPr/>
        </p:nvPicPr>
        <p:blipFill>
          <a:blip r:embed="rId13"/>
          <a:stretch>
            <a:fillRect/>
          </a:stretch>
        </p:blipFill>
        <p:spPr>
          <a:xfrm>
            <a:off x="10090954" y="3284808"/>
            <a:ext cx="1872209" cy="417830"/>
          </a:xfrm>
          <a:prstGeom prst="rect">
            <a:avLst/>
          </a:prstGeom>
        </p:spPr>
      </p:pic>
      <p:pic>
        <p:nvPicPr>
          <p:cNvPr id="21" name="图片 20"/>
          <p:cNvPicPr>
            <a:picLocks noChangeAspect="1"/>
          </p:cNvPicPr>
          <p:nvPr/>
        </p:nvPicPr>
        <p:blipFill>
          <a:blip r:embed="rId14"/>
          <a:stretch>
            <a:fillRect/>
          </a:stretch>
        </p:blipFill>
        <p:spPr>
          <a:xfrm>
            <a:off x="10128885" y="3933190"/>
            <a:ext cx="1815465" cy="520700"/>
          </a:xfrm>
          <a:prstGeom prst="rect">
            <a:avLst/>
          </a:prstGeom>
        </p:spPr>
      </p:pic>
      <p:pic>
        <p:nvPicPr>
          <p:cNvPr id="12" name="图片 11"/>
          <p:cNvPicPr>
            <a:picLocks noChangeAspect="1"/>
          </p:cNvPicPr>
          <p:nvPr>
            <p:custDataLst>
              <p:tags r:id="rId1"/>
            </p:custDataLst>
          </p:nvPr>
        </p:nvPicPr>
        <p:blipFill>
          <a:blip r:embed="rId15"/>
          <a:stretch>
            <a:fillRect/>
          </a:stretch>
        </p:blipFill>
        <p:spPr>
          <a:xfrm>
            <a:off x="10090150" y="4580890"/>
            <a:ext cx="1862455" cy="495300"/>
          </a:xfrm>
          <a:prstGeom prst="rect">
            <a:avLst/>
          </a:prstGeom>
        </p:spPr>
      </p:pic>
      <p:pic>
        <p:nvPicPr>
          <p:cNvPr id="13" name="图片 12"/>
          <p:cNvPicPr>
            <a:picLocks noChangeAspect="1"/>
          </p:cNvPicPr>
          <p:nvPr>
            <p:custDataLst>
              <p:tags r:id="rId2"/>
            </p:custDataLst>
          </p:nvPr>
        </p:nvPicPr>
        <p:blipFill>
          <a:blip r:embed="rId16"/>
          <a:stretch>
            <a:fillRect/>
          </a:stretch>
        </p:blipFill>
        <p:spPr>
          <a:xfrm>
            <a:off x="10007600" y="5229225"/>
            <a:ext cx="2038350" cy="523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 presetClass="entr" presetSubtype="5" fill="hold" nodeType="withEffect">
                                  <p:stCondLst>
                                    <p:cond delay="0"/>
                                  </p:stCondLst>
                                  <p:childTnLst>
                                    <p:set>
                                      <p:cBhvr>
                                        <p:cTn id="10" dur="1000" fill="hold">
                                          <p:stCondLst>
                                            <p:cond delay="0"/>
                                          </p:stCondLst>
                                        </p:cTn>
                                        <p:tgtEl>
                                          <p:spTgt spid="20"/>
                                        </p:tgtEl>
                                        <p:attrNameLst>
                                          <p:attrName>style.visibility</p:attrName>
                                        </p:attrNameLst>
                                      </p:cBhvr>
                                      <p:to>
                                        <p:strVal val="visible"/>
                                      </p:to>
                                    </p:set>
                                    <p:animEffect transition="in" filter="checkerboard(down)">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488" name="Picture 6" descr="C:\Users\Administrator\Desktop\微信图片_20191011160514.png"/>
          <p:cNvPicPr/>
          <p:nvPr/>
        </p:nvPicPr>
        <p:blipFill>
          <a:blip r:embed="rId3"/>
          <a:stretch>
            <a:fillRect/>
          </a:stretch>
        </p:blipFill>
        <p:spPr>
          <a:xfrm>
            <a:off x="367987" y="197140"/>
            <a:ext cx="655560" cy="567720"/>
          </a:xfrm>
          <a:prstGeom prst="rect">
            <a:avLst/>
          </a:prstGeom>
          <a:ln w="0">
            <a:noFill/>
          </a:ln>
        </p:spPr>
      </p:pic>
      <p:sp>
        <p:nvSpPr>
          <p:cNvPr id="3" name="矩形 2"/>
          <p:cNvSpPr/>
          <p:nvPr/>
        </p:nvSpPr>
        <p:spPr>
          <a:xfrm>
            <a:off x="1103678" y="208147"/>
            <a:ext cx="3078480" cy="46037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latin typeface="等线" panose="02010600030101010101" charset="-122"/>
                <a:ea typeface="等线" panose="02010600030101010101" charset="-122"/>
              </a:rPr>
              <a:t>典型应用</a:t>
            </a:r>
            <a:r>
              <a:rPr lang="en-US" altLang="zh-CN" sz="2400" b="1" dirty="0">
                <a:latin typeface="等线" panose="02010600030101010101" charset="-122"/>
                <a:ea typeface="等线" panose="02010600030101010101" charset="-122"/>
              </a:rPr>
              <a:t>-</a:t>
            </a:r>
            <a:r>
              <a:rPr lang="zh-CN" altLang="en-US" sz="2400" b="1" dirty="0">
                <a:latin typeface="等线" panose="02010600030101010101" charset="-122"/>
                <a:ea typeface="等线" panose="02010600030101010101" charset="-122"/>
              </a:rPr>
              <a:t>风电变流器</a:t>
            </a:r>
          </a:p>
        </p:txBody>
      </p:sp>
      <p:pic>
        <p:nvPicPr>
          <p:cNvPr id="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0432" y="4433580"/>
            <a:ext cx="2465559" cy="203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310" y="771798"/>
            <a:ext cx="2778658" cy="159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056457" y="2429901"/>
            <a:ext cx="2853511" cy="2031325"/>
          </a:xfrm>
          <a:prstGeom prst="rect">
            <a:avLst/>
          </a:prstGeom>
        </p:spPr>
        <p:txBody>
          <a:bodyPr wrap="square">
            <a:spAutoFit/>
          </a:bodyPr>
          <a:lstStyle/>
          <a:p>
            <a:r>
              <a:rPr lang="zh-CN" altLang="en-US" sz="1400" b="1" dirty="0">
                <a:solidFill>
                  <a:srgbClr val="0033CC"/>
                </a:solidFill>
                <a:latin typeface="等线" panose="02010600030101010101" charset="-122"/>
                <a:ea typeface="等线" panose="02010600030101010101" charset="-122"/>
              </a:rPr>
              <a:t>      变流器是风力发电里的核心环节，风电变流器通过整流器与逆变器将不稳定的风能变换为符合并网要求的电能。</a:t>
            </a:r>
            <a:endParaRPr lang="en-US" altLang="zh-CN" sz="1400" b="1" dirty="0">
              <a:solidFill>
                <a:srgbClr val="0033CC"/>
              </a:solidFill>
              <a:latin typeface="等线" panose="02010600030101010101" charset="-122"/>
              <a:ea typeface="等线" panose="02010600030101010101" charset="-122"/>
            </a:endParaRPr>
          </a:p>
          <a:p>
            <a:r>
              <a:rPr lang="zh-CN" altLang="en-US" sz="1400" b="1" dirty="0">
                <a:solidFill>
                  <a:srgbClr val="0033CC"/>
                </a:solidFill>
                <a:latin typeface="等线" panose="02010600030101010101" charset="-122"/>
                <a:ea typeface="等线" panose="02010600030101010101" charset="-122"/>
              </a:rPr>
              <a:t>     我们提供的薄膜电容器用于风电变流器中，可帮助优化风力发电系统的运行，改善风机效率和传输链的工作状况，减少发电机损耗，提高运行效率，提升风能利用率。</a:t>
            </a:r>
            <a:endParaRPr lang="en-US" altLang="zh-CN" sz="1400" b="1" dirty="0">
              <a:solidFill>
                <a:srgbClr val="0033CC"/>
              </a:solidFill>
              <a:latin typeface="等线" panose="02010600030101010101" charset="-122"/>
              <a:ea typeface="等线" panose="02010600030101010101" charset="-122"/>
            </a:endParaRPr>
          </a:p>
        </p:txBody>
      </p:sp>
      <p:graphicFrame>
        <p:nvGraphicFramePr>
          <p:cNvPr id="7" name="表格 6"/>
          <p:cNvGraphicFramePr>
            <a:graphicFrameLocks noGrp="1"/>
          </p:cNvGraphicFramePr>
          <p:nvPr/>
        </p:nvGraphicFramePr>
        <p:xfrm>
          <a:off x="4427549" y="2635848"/>
          <a:ext cx="4764795" cy="3871375"/>
        </p:xfrm>
        <a:graphic>
          <a:graphicData uri="http://schemas.openxmlformats.org/drawingml/2006/table">
            <a:tbl>
              <a:tblPr/>
              <a:tblGrid>
                <a:gridCol w="1545339">
                  <a:extLst>
                    <a:ext uri="{9D8B030D-6E8A-4147-A177-3AD203B41FA5}">
                      <a16:colId xmlns:a16="http://schemas.microsoft.com/office/drawing/2014/main" val="20000"/>
                    </a:ext>
                  </a:extLst>
                </a:gridCol>
                <a:gridCol w="1747975">
                  <a:extLst>
                    <a:ext uri="{9D8B030D-6E8A-4147-A177-3AD203B41FA5}">
                      <a16:colId xmlns:a16="http://schemas.microsoft.com/office/drawing/2014/main" val="20001"/>
                    </a:ext>
                  </a:extLst>
                </a:gridCol>
                <a:gridCol w="1471481">
                  <a:extLst>
                    <a:ext uri="{9D8B030D-6E8A-4147-A177-3AD203B41FA5}">
                      <a16:colId xmlns:a16="http://schemas.microsoft.com/office/drawing/2014/main" val="20002"/>
                    </a:ext>
                  </a:extLst>
                </a:gridCol>
              </a:tblGrid>
              <a:tr h="217088">
                <a:tc gridSpan="3">
                  <a:txBody>
                    <a:bodyPr/>
                    <a:lstStyle/>
                    <a:p>
                      <a:pPr algn="ctr" fontAlgn="b"/>
                      <a:r>
                        <a:rPr lang="en-US" sz="1400" b="1" i="0" u="none" strike="noStrike" dirty="0">
                          <a:solidFill>
                            <a:schemeClr val="bg1"/>
                          </a:solidFill>
                          <a:effectLst/>
                          <a:latin typeface="等线" panose="02010600030101010101" charset="-122"/>
                          <a:ea typeface="等线" panose="02010600030101010101" charset="-122"/>
                        </a:rPr>
                        <a:t>CRE</a:t>
                      </a:r>
                      <a:r>
                        <a:rPr lang="zh-CN" altLang="en-US" sz="1400" b="1" i="0" u="none" strike="noStrike" dirty="0">
                          <a:solidFill>
                            <a:schemeClr val="bg1"/>
                          </a:solidFill>
                          <a:effectLst/>
                          <a:latin typeface="等线" panose="02010600030101010101" charset="-122"/>
                          <a:ea typeface="等线" panose="02010600030101010101" charset="-122"/>
                        </a:rPr>
                        <a:t>电容器解决方案</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22201">
                <a:tc>
                  <a:txBody>
                    <a:bodyPr/>
                    <a:lstStyle/>
                    <a:p>
                      <a:pPr algn="ctr" fontAlgn="b"/>
                      <a:r>
                        <a:rPr lang="zh-CN" altLang="en-US" sz="1400" b="1" i="0" u="none" strike="noStrike" dirty="0">
                          <a:solidFill>
                            <a:srgbClr val="000000"/>
                          </a:solidFill>
                          <a:effectLst/>
                          <a:latin typeface="等线" panose="02010600030101010101" charset="-122"/>
                          <a:ea typeface="等线" panose="02010600030101010101" charset="-122"/>
                        </a:rPr>
                        <a:t>输出交流滤波</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n-US" sz="1400" b="1" i="0" u="none" strike="noStrike" dirty="0">
                          <a:solidFill>
                            <a:srgbClr val="000000"/>
                          </a:solidFill>
                          <a:effectLst/>
                          <a:latin typeface="等线" panose="02010600030101010101" charset="-122"/>
                          <a:ea typeface="等线" panose="02010600030101010101" charset="-122"/>
                        </a:rPr>
                        <a:t>DC-link</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zh-CN" altLang="en-US" sz="1400" b="1" i="0" u="none" strike="noStrike" dirty="0">
                          <a:solidFill>
                            <a:srgbClr val="000000"/>
                          </a:solidFill>
                          <a:effectLst/>
                          <a:latin typeface="等线" panose="02010600030101010101" charset="-122"/>
                          <a:ea typeface="等线" panose="02010600030101010101" charset="-122"/>
                        </a:rPr>
                        <a:t>缓冲吸收</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1"/>
                  </a:ext>
                </a:extLst>
              </a:tr>
              <a:tr h="215202">
                <a:tc>
                  <a:txBody>
                    <a:bodyPr/>
                    <a:lstStyle/>
                    <a:p>
                      <a:pPr algn="ctr" fontAlgn="b"/>
                      <a:r>
                        <a:rPr lang="en-US" altLang="zh-CN" sz="1400" b="1" i="0" u="none" strike="noStrike" dirty="0">
                          <a:solidFill>
                            <a:srgbClr val="000000"/>
                          </a:solidFill>
                          <a:effectLst/>
                          <a:latin typeface="等线" panose="02010600030101010101" charset="-122"/>
                          <a:ea typeface="等线" panose="02010600030101010101" charset="-122"/>
                        </a:rPr>
                        <a:t>C3</a:t>
                      </a:r>
                      <a:endParaRPr lang="zh-CN" altLang="en-US" sz="1400" b="1" i="0" u="none" strike="noStrike"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400" b="1" i="0" u="none" strike="noStrike" dirty="0">
                          <a:solidFill>
                            <a:srgbClr val="000000"/>
                          </a:solidFill>
                          <a:effectLst/>
                          <a:latin typeface="等线" panose="02010600030101010101" charset="-122"/>
                          <a:ea typeface="等线" panose="02010600030101010101" charset="-122"/>
                        </a:rPr>
                        <a:t>C1</a:t>
                      </a:r>
                      <a:r>
                        <a:rPr lang="zh-CN" altLang="en-US" sz="1400" b="1" i="0" u="none" strike="noStrike"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400" b="1" i="0" u="none" strike="noStrike" dirty="0">
                          <a:solidFill>
                            <a:srgbClr val="000000"/>
                          </a:solidFill>
                          <a:effectLst/>
                          <a:latin typeface="等线" panose="02010600030101010101" charset="-122"/>
                          <a:ea typeface="等线" panose="02010600030101010101" charset="-122"/>
                        </a:rPr>
                        <a:t>C2</a:t>
                      </a:r>
                      <a:endParaRPr lang="zh-CN" altLang="en-US" sz="1400" b="1" i="0" u="none" strike="noStrike"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6491">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3"/>
                  </a:ext>
                </a:extLst>
              </a:tr>
              <a:tr h="831495">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a:latin typeface="等线" panose="02010600030101010101" charset="-122"/>
                        <a:ea typeface="等线" panose="02010600030101010101" charset="-122"/>
                      </a:endParaRP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9463">
                <a:tc>
                  <a:txBody>
                    <a:bodyPr/>
                    <a:lstStyle/>
                    <a:p>
                      <a:pPr algn="ctr" fontAlgn="b"/>
                      <a:r>
                        <a:rPr lang="en-US" sz="1400" b="1" i="0" u="none" strike="noStrike" dirty="0">
                          <a:solidFill>
                            <a:srgbClr val="000000"/>
                          </a:solidFill>
                          <a:effectLst/>
                          <a:latin typeface="等线" panose="02010600030101010101" charset="-122"/>
                          <a:ea typeface="等线" panose="02010600030101010101" charset="-122"/>
                        </a:rPr>
                        <a:t>AKMJ-MC</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400" b="1" i="0" u="none" strike="noStrike" dirty="0">
                          <a:solidFill>
                            <a:srgbClr val="000000"/>
                          </a:solidFill>
                          <a:effectLst/>
                          <a:latin typeface="等线" panose="02010600030101010101" charset="-122"/>
                          <a:ea typeface="等线" panose="02010600030101010101" charset="-122"/>
                        </a:rPr>
                        <a:t>DMJ-MC</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b"/>
                      <a:r>
                        <a:rPr lang="en-US" sz="1400" b="1" i="0" u="none" strike="noStrike" dirty="0">
                          <a:solidFill>
                            <a:srgbClr val="000000"/>
                          </a:solidFill>
                          <a:effectLst/>
                          <a:latin typeface="等线" panose="02010600030101010101" charset="-122"/>
                          <a:ea typeface="等线" panose="02010600030101010101" charset="-122"/>
                        </a:rPr>
                        <a:t>SMJ-P</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extLst>
                  <a:ext uri="{0D108BD9-81ED-4DB2-BD59-A6C34878D82A}">
                    <a16:rowId xmlns:a16="http://schemas.microsoft.com/office/drawing/2014/main" val="10005"/>
                  </a:ext>
                </a:extLst>
              </a:tr>
              <a:tr h="141138">
                <a:tc gridSpan="3">
                  <a:txBody>
                    <a:bodyPr/>
                    <a:lstStyle/>
                    <a:p>
                      <a:pPr algn="l" fontAlgn="b"/>
                      <a:r>
                        <a:rPr lang="zh-CN" altLang="en-US" sz="900" b="0" i="0" u="none" strike="noStrike" dirty="0">
                          <a:solidFill>
                            <a:srgbClr val="000000"/>
                          </a:solidFill>
                          <a:effectLst/>
                          <a:latin typeface="等线" panose="02010600030101010101" charset="-122"/>
                          <a:ea typeface="等线" panose="02010600030101010101" charset="-122"/>
                        </a:rPr>
                        <a:t>　</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6"/>
                  </a:ext>
                </a:extLst>
              </a:tr>
              <a:tr h="215202">
                <a:tc gridSpan="3">
                  <a:txBody>
                    <a:bodyPr/>
                    <a:lstStyle/>
                    <a:p>
                      <a:pPr algn="l" fontAlgn="b"/>
                      <a:r>
                        <a:rPr lang="zh-CN" altLang="en-US" sz="1400" b="1" i="0" u="none" strike="noStrike" dirty="0">
                          <a:solidFill>
                            <a:srgbClr val="000000"/>
                          </a:solidFill>
                          <a:effectLst/>
                          <a:latin typeface="等线" panose="02010600030101010101" charset="-122"/>
                          <a:ea typeface="等线" panose="02010600030101010101" charset="-122"/>
                        </a:rPr>
                        <a:t>电压范围</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370329">
                <a:tc>
                  <a:txBody>
                    <a:bodyPr/>
                    <a:lstStyle/>
                    <a:p>
                      <a:pPr algn="ctr" fontAlgn="b"/>
                      <a:r>
                        <a:rPr lang="zh-CN" altLang="en-US" sz="1200" b="0" i="0" u="none" strike="noStrike" dirty="0">
                          <a:solidFill>
                            <a:srgbClr val="000000"/>
                          </a:solidFill>
                          <a:effectLst/>
                          <a:latin typeface="等线" panose="02010600030101010101" charset="-122"/>
                          <a:ea typeface="等线" panose="02010600030101010101" charset="-122"/>
                        </a:rPr>
                        <a:t>　</a:t>
                      </a:r>
                      <a:r>
                        <a:rPr lang="en-US" altLang="zh-CN" sz="1200" b="0" i="0" u="none" strike="noStrike" dirty="0">
                          <a:solidFill>
                            <a:srgbClr val="000000"/>
                          </a:solidFill>
                          <a:effectLst/>
                          <a:latin typeface="等线" panose="02010600030101010101" charset="-122"/>
                          <a:ea typeface="等线" panose="02010600030101010101" charset="-122"/>
                        </a:rPr>
                        <a:t>450~850</a:t>
                      </a:r>
                      <a:r>
                        <a:rPr lang="zh-CN" altLang="en-US" sz="1200" b="0" i="0" u="none" strike="noStrike" dirty="0">
                          <a:solidFill>
                            <a:srgbClr val="000000"/>
                          </a:solidFill>
                          <a:effectLst/>
                          <a:latin typeface="等线" panose="02010600030101010101" charset="-122"/>
                          <a:ea typeface="等线" panose="02010600030101010101" charset="-122"/>
                        </a:rPr>
                        <a:t>（</a:t>
                      </a:r>
                      <a:r>
                        <a:rPr lang="en-US" altLang="zh-CN" sz="1200" b="0" i="0" u="none" strike="noStrike" dirty="0">
                          <a:solidFill>
                            <a:srgbClr val="000000"/>
                          </a:solidFill>
                          <a:effectLst/>
                          <a:latin typeface="等线" panose="02010600030101010101" charset="-122"/>
                          <a:ea typeface="等线" panose="02010600030101010101" charset="-122"/>
                        </a:rPr>
                        <a:t>VAC</a:t>
                      </a:r>
                      <a:r>
                        <a:rPr lang="zh-CN" altLang="en-US" sz="1200" b="0" i="0" u="none" strike="noStrike" dirty="0">
                          <a:solidFill>
                            <a:srgbClr val="000000"/>
                          </a:solidFill>
                          <a:effectLst/>
                          <a:latin typeface="等线" panose="02010600030101010101" charset="-122"/>
                          <a:ea typeface="等线" panose="02010600030101010101" charset="-122"/>
                        </a:rPr>
                        <a:t>）（三相）</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0" i="0" u="none" strike="noStrike" dirty="0">
                          <a:solidFill>
                            <a:srgbClr val="000000"/>
                          </a:solidFill>
                          <a:effectLst/>
                          <a:latin typeface="等线" panose="02010600030101010101" charset="-122"/>
                          <a:ea typeface="等线" panose="02010600030101010101" charset="-122"/>
                        </a:rPr>
                        <a:t>450~2000</a:t>
                      </a:r>
                      <a:r>
                        <a:rPr lang="zh-CN" altLang="en-US" sz="1200" b="0" i="0" u="none" strike="noStrike" dirty="0">
                          <a:solidFill>
                            <a:srgbClr val="000000"/>
                          </a:solidFill>
                          <a:effectLst/>
                          <a:latin typeface="等线" panose="02010600030101010101" charset="-122"/>
                          <a:ea typeface="等线" panose="02010600030101010101" charset="-122"/>
                        </a:rPr>
                        <a:t>（</a:t>
                      </a:r>
                      <a:r>
                        <a:rPr lang="en-US" altLang="zh-CN" sz="1200" b="0" i="0" u="none" strike="noStrike" dirty="0">
                          <a:solidFill>
                            <a:srgbClr val="000000"/>
                          </a:solidFill>
                          <a:effectLst/>
                          <a:latin typeface="等线" panose="02010600030101010101" charset="-122"/>
                          <a:ea typeface="等线" panose="02010600030101010101" charset="-122"/>
                        </a:rPr>
                        <a:t>VDC</a:t>
                      </a:r>
                      <a:r>
                        <a:rPr lang="zh-CN" altLang="en-US" sz="1200" b="0" i="0" u="none" strike="noStrike" dirty="0">
                          <a:solidFill>
                            <a:srgbClr val="000000"/>
                          </a:solidFill>
                          <a:effectLst/>
                          <a:latin typeface="等线" panose="02010600030101010101" charset="-122"/>
                          <a:ea typeface="等线" panose="02010600030101010101" charset="-122"/>
                        </a:rPr>
                        <a:t>）</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1200" b="0" i="0" u="none" strike="noStrike" dirty="0">
                          <a:solidFill>
                            <a:srgbClr val="000000"/>
                          </a:solidFill>
                          <a:effectLst/>
                          <a:latin typeface="等线" panose="02010600030101010101" charset="-122"/>
                          <a:ea typeface="等线" panose="02010600030101010101" charset="-122"/>
                        </a:rPr>
                        <a:t>　</a:t>
                      </a:r>
                      <a:r>
                        <a:rPr lang="en-US" altLang="zh-CN" sz="1200" b="0" i="0" u="none" strike="noStrike" dirty="0">
                          <a:solidFill>
                            <a:srgbClr val="000000"/>
                          </a:solidFill>
                          <a:effectLst/>
                          <a:latin typeface="等线" panose="02010600030101010101" charset="-122"/>
                          <a:ea typeface="等线" panose="02010600030101010101" charset="-122"/>
                        </a:rPr>
                        <a:t>630~3000</a:t>
                      </a:r>
                      <a:r>
                        <a:rPr lang="zh-CN" altLang="en-US" sz="1200" b="0" i="0" u="none" strike="noStrike" dirty="0">
                          <a:solidFill>
                            <a:srgbClr val="000000"/>
                          </a:solidFill>
                          <a:effectLst/>
                          <a:latin typeface="等线" panose="02010600030101010101" charset="-122"/>
                          <a:ea typeface="等线" panose="02010600030101010101" charset="-122"/>
                        </a:rPr>
                        <a:t>（</a:t>
                      </a:r>
                      <a:r>
                        <a:rPr lang="en-US" altLang="zh-CN" sz="1200" b="0" i="0" u="none" strike="noStrike" dirty="0">
                          <a:solidFill>
                            <a:srgbClr val="000000"/>
                          </a:solidFill>
                          <a:effectLst/>
                          <a:latin typeface="等线" panose="02010600030101010101" charset="-122"/>
                          <a:ea typeface="等线" panose="02010600030101010101" charset="-122"/>
                        </a:rPr>
                        <a:t>VDC</a:t>
                      </a:r>
                      <a:r>
                        <a:rPr lang="zh-CN" altLang="en-US" sz="1200" b="0" i="0" u="none" strike="noStrike" dirty="0">
                          <a:solidFill>
                            <a:srgbClr val="000000"/>
                          </a:solidFill>
                          <a:effectLst/>
                          <a:latin typeface="等线" panose="02010600030101010101" charset="-122"/>
                          <a:ea typeface="等线" panose="02010600030101010101" charset="-122"/>
                        </a:rPr>
                        <a:t>）</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202">
                <a:tc gridSpan="3">
                  <a:txBody>
                    <a:bodyPr/>
                    <a:lstStyle/>
                    <a:p>
                      <a:pPr algn="l" fontAlgn="b"/>
                      <a:r>
                        <a:rPr lang="zh-CN" altLang="en-US" sz="1400" b="1" i="0" u="none" strike="noStrike" dirty="0">
                          <a:solidFill>
                            <a:srgbClr val="000000"/>
                          </a:solidFill>
                          <a:effectLst/>
                          <a:latin typeface="等线" panose="02010600030101010101" charset="-122"/>
                          <a:ea typeface="等线" panose="02010600030101010101" charset="-122"/>
                        </a:rPr>
                        <a:t>容量范围</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9"/>
                  </a:ext>
                </a:extLst>
              </a:tr>
              <a:tr h="192575">
                <a:tc>
                  <a:txBody>
                    <a:bodyPr/>
                    <a:lstStyle/>
                    <a:p>
                      <a:pPr algn="ctr" fontAlgn="b"/>
                      <a:r>
                        <a:rPr lang="en-US" altLang="zh-CN" sz="1200" b="0" i="0" u="none" strike="noStrike" dirty="0">
                          <a:solidFill>
                            <a:srgbClr val="000000"/>
                          </a:solidFill>
                          <a:effectLst/>
                          <a:latin typeface="等线" panose="02010600030101010101" charset="-122"/>
                          <a:ea typeface="等线" panose="02010600030101010101" charset="-122"/>
                        </a:rPr>
                        <a:t>3×10~100</a:t>
                      </a:r>
                      <a:r>
                        <a:rPr lang="zh-CN" altLang="en-US" sz="1200" b="0" i="0" u="none" strike="noStrike" dirty="0">
                          <a:solidFill>
                            <a:srgbClr val="000000"/>
                          </a:solidFill>
                          <a:effectLst/>
                          <a:latin typeface="等线" panose="02010600030101010101" charset="-122"/>
                          <a:ea typeface="等线" panose="02010600030101010101" charset="-122"/>
                        </a:rPr>
                        <a:t>（</a:t>
                      </a:r>
                      <a:r>
                        <a:rPr lang="en-US" altLang="zh-CN" sz="1200" b="0" i="0" u="none" strike="noStrike" dirty="0">
                          <a:solidFill>
                            <a:srgbClr val="000000"/>
                          </a:solidFill>
                          <a:effectLst/>
                          <a:latin typeface="等线" panose="02010600030101010101" charset="-122"/>
                          <a:ea typeface="等线" panose="02010600030101010101" charset="-122"/>
                        </a:rPr>
                        <a:t>UF</a:t>
                      </a:r>
                      <a:r>
                        <a:rPr lang="zh-CN" altLang="en-US" sz="1200" b="0" i="0" u="none" strike="noStrike" dirty="0">
                          <a:solidFill>
                            <a:srgbClr val="000000"/>
                          </a:solidFill>
                          <a:effectLst/>
                          <a:latin typeface="等线" panose="02010600030101010101" charset="-122"/>
                          <a:ea typeface="等线" panose="02010600030101010101" charset="-122"/>
                        </a:rPr>
                        <a:t>）</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0" i="0" u="none" strike="noStrike" dirty="0">
                          <a:solidFill>
                            <a:srgbClr val="000000"/>
                          </a:solidFill>
                          <a:effectLst/>
                          <a:latin typeface="等线" panose="02010600030101010101" charset="-122"/>
                          <a:ea typeface="等线" panose="02010600030101010101" charset="-122"/>
                        </a:rPr>
                        <a:t>100~1200</a:t>
                      </a:r>
                      <a:r>
                        <a:rPr lang="zh-CN" altLang="en-US" sz="1200" b="0" i="0" u="none" strike="noStrike" dirty="0">
                          <a:solidFill>
                            <a:srgbClr val="000000"/>
                          </a:solidFill>
                          <a:effectLst/>
                          <a:latin typeface="等线" panose="02010600030101010101" charset="-122"/>
                          <a:ea typeface="等线" panose="02010600030101010101" charset="-122"/>
                        </a:rPr>
                        <a:t>（</a:t>
                      </a:r>
                      <a:r>
                        <a:rPr lang="en-US" altLang="zh-CN" sz="1200" b="0" i="0" u="none" strike="noStrike" dirty="0">
                          <a:solidFill>
                            <a:srgbClr val="000000"/>
                          </a:solidFill>
                          <a:effectLst/>
                          <a:latin typeface="等线" panose="02010600030101010101" charset="-122"/>
                          <a:ea typeface="等线" panose="02010600030101010101" charset="-122"/>
                        </a:rPr>
                        <a:t>UF</a:t>
                      </a:r>
                      <a:r>
                        <a:rPr lang="zh-CN" altLang="en-US" sz="1200" b="0" i="0" u="none" strike="noStrike" dirty="0">
                          <a:solidFill>
                            <a:srgbClr val="000000"/>
                          </a:solidFill>
                          <a:effectLst/>
                          <a:latin typeface="等线" panose="02010600030101010101" charset="-122"/>
                          <a:ea typeface="等线" panose="02010600030101010101" charset="-122"/>
                        </a:rPr>
                        <a:t>）　</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0" i="0" u="none" strike="noStrike" dirty="0">
                          <a:solidFill>
                            <a:srgbClr val="000000"/>
                          </a:solidFill>
                          <a:effectLst/>
                          <a:latin typeface="等线" panose="02010600030101010101" charset="-122"/>
                          <a:ea typeface="等线" panose="02010600030101010101" charset="-122"/>
                        </a:rPr>
                        <a:t>0.15~4.7</a:t>
                      </a:r>
                      <a:r>
                        <a:rPr lang="zh-CN" altLang="en-US" sz="1200" b="0" i="0" u="none" strike="noStrike" dirty="0">
                          <a:solidFill>
                            <a:srgbClr val="000000"/>
                          </a:solidFill>
                          <a:effectLst/>
                          <a:latin typeface="等线" panose="02010600030101010101" charset="-122"/>
                          <a:ea typeface="等线" panose="02010600030101010101" charset="-122"/>
                        </a:rPr>
                        <a:t>（</a:t>
                      </a:r>
                      <a:r>
                        <a:rPr lang="en-US" altLang="zh-CN" sz="1200" b="0" i="0" u="none" strike="noStrike" dirty="0">
                          <a:solidFill>
                            <a:srgbClr val="000000"/>
                          </a:solidFill>
                          <a:effectLst/>
                          <a:latin typeface="等线" panose="02010600030101010101" charset="-122"/>
                          <a:ea typeface="等线" panose="02010600030101010101" charset="-122"/>
                        </a:rPr>
                        <a:t>UF</a:t>
                      </a:r>
                      <a:r>
                        <a:rPr lang="zh-CN" altLang="en-US" sz="1200" b="0" i="0" u="none" strike="noStrike" dirty="0">
                          <a:solidFill>
                            <a:srgbClr val="000000"/>
                          </a:solidFill>
                          <a:effectLst/>
                          <a:latin typeface="等线" panose="02010600030101010101" charset="-122"/>
                          <a:ea typeface="等线" panose="02010600030101010101" charset="-122"/>
                        </a:rPr>
                        <a:t>）　</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5202">
                <a:tc gridSpan="3">
                  <a:txBody>
                    <a:bodyPr/>
                    <a:lstStyle/>
                    <a:p>
                      <a:pPr algn="l" fontAlgn="b"/>
                      <a:r>
                        <a:rPr lang="zh-CN" altLang="en-US" sz="1400" b="1" i="0" u="none" strike="noStrike" dirty="0">
                          <a:solidFill>
                            <a:srgbClr val="000000"/>
                          </a:solidFill>
                          <a:effectLst/>
                          <a:latin typeface="等线" panose="02010600030101010101" charset="-122"/>
                          <a:ea typeface="等线" panose="02010600030101010101" charset="-122"/>
                        </a:rPr>
                        <a:t>详细参数</a:t>
                      </a:r>
                    </a:p>
                  </a:txBody>
                  <a:tcPr marL="8048" marR="8048" marT="80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1"/>
                  </a:ext>
                </a:extLst>
              </a:tr>
              <a:tr h="322526">
                <a:tc>
                  <a:txBody>
                    <a:bodyPr/>
                    <a:lstStyle/>
                    <a:p>
                      <a:pPr algn="l" fontAlgn="b"/>
                      <a:r>
                        <a:rPr lang="zh-CN" altLang="en-US" sz="1100" b="0" i="0" u="none" strike="noStrike" baseline="0" dirty="0">
                          <a:solidFill>
                            <a:srgbClr val="000000"/>
                          </a:solidFill>
                          <a:effectLst/>
                          <a:latin typeface="等线" panose="02010600030101010101" charset="-122"/>
                          <a:ea typeface="等线" panose="02010600030101010101" charset="-122"/>
                        </a:rPr>
                        <a:t>　产品目录</a:t>
                      </a:r>
                      <a:r>
                        <a:rPr lang="en-US" altLang="zh-CN" sz="1100" b="0" i="0" u="none" strike="noStrike" baseline="0" dirty="0">
                          <a:solidFill>
                            <a:srgbClr val="000000"/>
                          </a:solidFill>
                          <a:effectLst/>
                          <a:latin typeface="等线" panose="02010600030101010101" charset="-122"/>
                          <a:ea typeface="等线" panose="02010600030101010101" charset="-122"/>
                        </a:rPr>
                        <a:t>P75~79</a:t>
                      </a:r>
                      <a:endParaRPr lang="zh-CN" altLang="en-US" sz="1100" b="0" i="0" u="none" strike="noStrike" baseline="0" dirty="0">
                        <a:solidFill>
                          <a:srgbClr val="000000"/>
                        </a:solidFill>
                        <a:effectLst/>
                        <a:latin typeface="等线" panose="02010600030101010101" charset="-122"/>
                        <a:ea typeface="等线" panose="02010600030101010101" charset="-122"/>
                      </a:endParaRP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CN" altLang="en-US" sz="1100" b="0" i="0" u="none" strike="noStrike" baseline="0" dirty="0">
                          <a:solidFill>
                            <a:srgbClr val="000000"/>
                          </a:solidFill>
                          <a:effectLst/>
                          <a:latin typeface="等线" panose="02010600030101010101" charset="-122"/>
                          <a:ea typeface="等线" panose="02010600030101010101" charset="-122"/>
                        </a:rPr>
                        <a:t>产品目录</a:t>
                      </a:r>
                      <a:r>
                        <a:rPr lang="en-US" altLang="zh-CN" sz="1100" b="0" i="0" u="none" strike="noStrike" baseline="0" dirty="0">
                          <a:solidFill>
                            <a:srgbClr val="000000"/>
                          </a:solidFill>
                          <a:effectLst/>
                          <a:latin typeface="等线" panose="02010600030101010101" charset="-122"/>
                          <a:ea typeface="等线" panose="02010600030101010101" charset="-122"/>
                        </a:rPr>
                        <a:t>P14~21</a:t>
                      </a:r>
                      <a:r>
                        <a:rPr lang="zh-CN" altLang="en-US" sz="1100" b="0" i="0" u="none" strike="noStrike" baseline="0" dirty="0">
                          <a:solidFill>
                            <a:srgbClr val="000000"/>
                          </a:solidFill>
                          <a:effectLst/>
                          <a:latin typeface="等线" panose="02010600030101010101" charset="-122"/>
                          <a:ea typeface="等线" panose="02010600030101010101" charset="-122"/>
                        </a:rPr>
                        <a:t>　</a:t>
                      </a:r>
                    </a:p>
                  </a:txBody>
                  <a:tcPr marL="8048" marR="8048" marT="8048"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1100" b="0" i="0" u="none" strike="noStrike" baseline="0" dirty="0">
                          <a:solidFill>
                            <a:srgbClr val="000000"/>
                          </a:solidFill>
                          <a:effectLst/>
                          <a:latin typeface="等线" panose="02010600030101010101" charset="-122"/>
                          <a:ea typeface="等线" panose="02010600030101010101" charset="-122"/>
                        </a:rPr>
                        <a:t>产品目录</a:t>
                      </a:r>
                      <a:r>
                        <a:rPr lang="en-US" altLang="zh-CN" sz="1100" b="0" i="0" u="none" strike="noStrike" baseline="0" dirty="0">
                          <a:solidFill>
                            <a:srgbClr val="000000"/>
                          </a:solidFill>
                          <a:effectLst/>
                          <a:latin typeface="等线" panose="02010600030101010101" charset="-122"/>
                          <a:ea typeface="等线" panose="02010600030101010101" charset="-122"/>
                        </a:rPr>
                        <a:t>P43~49</a:t>
                      </a:r>
                      <a:r>
                        <a:rPr lang="zh-CN" altLang="en-US" sz="1100" b="0" i="0" u="none" strike="noStrike" baseline="0" dirty="0">
                          <a:solidFill>
                            <a:srgbClr val="000000"/>
                          </a:solidFill>
                          <a:effectLst/>
                          <a:latin typeface="等线" panose="02010600030101010101" charset="-122"/>
                          <a:ea typeface="等线" panose="02010600030101010101" charset="-122"/>
                        </a:rPr>
                        <a:t>　</a:t>
                      </a:r>
                    </a:p>
                  </a:txBody>
                  <a:tcPr marL="8048" marR="8048" marT="8048" marB="720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3644">
                <a:tc gridSpan="3">
                  <a:txBody>
                    <a:bodyPr/>
                    <a:lstStyle/>
                    <a:p>
                      <a:pPr algn="l" fontAlgn="b"/>
                      <a:r>
                        <a:rPr lang="zh-CN" altLang="en-US" sz="1400" b="0" i="0" u="none" strike="noStrike" dirty="0">
                          <a:solidFill>
                            <a:srgbClr val="000000"/>
                          </a:solidFill>
                          <a:effectLst/>
                          <a:latin typeface="等线" panose="02010600030101010101" charset="-122"/>
                          <a:ea typeface="等线" panose="02010600030101010101" charset="-122"/>
                        </a:rPr>
                        <a:t>参考标准：</a:t>
                      </a:r>
                      <a:r>
                        <a:rPr lang="en-US" altLang="zh-CN" sz="1400" b="0" i="0" u="none" strike="noStrike" dirty="0">
                          <a:solidFill>
                            <a:srgbClr val="000000"/>
                          </a:solidFill>
                          <a:effectLst/>
                          <a:latin typeface="等线" panose="02010600030101010101" charset="-122"/>
                          <a:ea typeface="等线" panose="02010600030101010101" charset="-122"/>
                        </a:rPr>
                        <a:t>IEC-61071 </a:t>
                      </a:r>
                    </a:p>
                  </a:txBody>
                  <a:tcPr marL="8048" marR="8048" marT="80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3"/>
                  </a:ext>
                </a:extLst>
              </a:tr>
            </a:tbl>
          </a:graphicData>
        </a:graphic>
      </p:graphicFrame>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0836" y="790736"/>
            <a:ext cx="4831508" cy="182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4441354" y="771799"/>
            <a:ext cx="1005403" cy="33855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结构框图</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3839" y="3505351"/>
            <a:ext cx="535811" cy="74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805" y="3505351"/>
            <a:ext cx="587726" cy="77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2224" y="3480107"/>
            <a:ext cx="789386" cy="77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9884156" y="1458854"/>
            <a:ext cx="1415772" cy="461665"/>
          </a:xfrm>
          <a:prstGeom prst="rect">
            <a:avLst/>
          </a:prstGeom>
          <a:effectLst>
            <a:outerShdw blurRad="50800" dist="38100" algn="l" rotWithShape="0">
              <a:prstClr val="black">
                <a:alpha val="40000"/>
              </a:prstClr>
            </a:outerShdw>
          </a:effectLst>
        </p:spPr>
        <p:txBody>
          <a:bodyPr wrap="non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主要客户</a:t>
            </a:r>
            <a:endParaRPr lang="en-US" altLang="zh-CN" sz="2400" b="1" dirty="0">
              <a:solidFill>
                <a:srgbClr val="FF0000"/>
              </a:solidFill>
              <a:latin typeface="微软雅黑" panose="020B0503020204020204" pitchFamily="34" charset="-122"/>
              <a:ea typeface="微软雅黑" panose="020B0503020204020204" pitchFamily="34" charset="-122"/>
            </a:endParaRPr>
          </a:p>
        </p:txBody>
      </p:sp>
      <p:pic>
        <p:nvPicPr>
          <p:cNvPr id="14" name="图片 13" descr="瑞能"/>
          <p:cNvPicPr>
            <a:picLocks noChangeAspect="1"/>
          </p:cNvPicPr>
          <p:nvPr/>
        </p:nvPicPr>
        <p:blipFill>
          <a:blip r:embed="rId10"/>
          <a:stretch>
            <a:fillRect/>
          </a:stretch>
        </p:blipFill>
        <p:spPr>
          <a:xfrm>
            <a:off x="9753524" y="2924825"/>
            <a:ext cx="1585890" cy="411336"/>
          </a:xfrm>
          <a:prstGeom prst="rect">
            <a:avLst/>
          </a:prstGeom>
        </p:spPr>
      </p:pic>
      <p:pic>
        <p:nvPicPr>
          <p:cNvPr id="15" name="图片 14" descr="明阳"/>
          <p:cNvPicPr>
            <a:picLocks noChangeAspect="1"/>
          </p:cNvPicPr>
          <p:nvPr/>
        </p:nvPicPr>
        <p:blipFill>
          <a:blip r:embed="rId11"/>
          <a:stretch>
            <a:fillRect/>
          </a:stretch>
        </p:blipFill>
        <p:spPr>
          <a:xfrm>
            <a:off x="9709925" y="2172328"/>
            <a:ext cx="1872209" cy="417830"/>
          </a:xfrm>
          <a:prstGeom prst="rect">
            <a:avLst/>
          </a:prstGeom>
        </p:spPr>
      </p:pic>
      <p:pic>
        <p:nvPicPr>
          <p:cNvPr id="17" name="图片 16" descr="海得"/>
          <p:cNvPicPr>
            <a:picLocks noChangeAspect="1"/>
          </p:cNvPicPr>
          <p:nvPr/>
        </p:nvPicPr>
        <p:blipFill>
          <a:blip r:embed="rId12"/>
          <a:stretch>
            <a:fillRect/>
          </a:stretch>
        </p:blipFill>
        <p:spPr>
          <a:xfrm>
            <a:off x="9779369" y="3645027"/>
            <a:ext cx="1665099" cy="262890"/>
          </a:xfrm>
          <a:prstGeom prst="rect">
            <a:avLst/>
          </a:prstGeom>
        </p:spPr>
      </p:pic>
      <p:pic>
        <p:nvPicPr>
          <p:cNvPr id="2" name="图片 1"/>
          <p:cNvPicPr>
            <a:picLocks noChangeAspect="1"/>
          </p:cNvPicPr>
          <p:nvPr/>
        </p:nvPicPr>
        <p:blipFill>
          <a:blip r:embed="rId13"/>
          <a:stretch>
            <a:fillRect/>
          </a:stretch>
        </p:blipFill>
        <p:spPr>
          <a:xfrm>
            <a:off x="9711055" y="4149090"/>
            <a:ext cx="1714500" cy="44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checkerboard(down)">
                                      <p:cBhvr>
                                        <p:cTn id="7" dur="1000"/>
                                        <p:tgtEl>
                                          <p:spTgt spid="14"/>
                                        </p:tgtEl>
                                      </p:cBhvr>
                                    </p:animEffect>
                                  </p:childTnLst>
                                </p:cTn>
                              </p:par>
                              <p:par>
                                <p:cTn id="8" presetID="5" presetClass="entr" presetSubtype="5" fill="hold" nodeType="withEffect">
                                  <p:stCondLst>
                                    <p:cond delay="0"/>
                                  </p:stCondLst>
                                  <p:childTnLst>
                                    <p:set>
                                      <p:cBhvr>
                                        <p:cTn id="9" dur="1000"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par>
                                <p:cTn id="11" presetID="5" presetClass="entr" presetSubtype="5" fill="hold" nodeType="withEffect">
                                  <p:stCondLst>
                                    <p:cond delay="0"/>
                                  </p:stCondLst>
                                  <p:childTnLst>
                                    <p:set>
                                      <p:cBhvr>
                                        <p:cTn id="12" dur="1000" fill="hold">
                                          <p:stCondLst>
                                            <p:cond delay="0"/>
                                          </p:stCondLst>
                                        </p:cTn>
                                        <p:tgtEl>
                                          <p:spTgt spid="17"/>
                                        </p:tgtEl>
                                        <p:attrNameLst>
                                          <p:attrName>style.visibility</p:attrName>
                                        </p:attrNameLst>
                                      </p:cBhvr>
                                      <p:to>
                                        <p:strVal val="visible"/>
                                      </p:to>
                                    </p:set>
                                    <p:animEffect transition="in" filter="checkerboard(down)">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4"/>
          <a:stretch>
            <a:fillRect/>
          </a:stretch>
        </p:blipFill>
        <p:spPr>
          <a:xfrm>
            <a:off x="111125" y="125095"/>
            <a:ext cx="11992610" cy="654113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jb3VudCI6NjQsImhkaWQiOiJiNzU2MjFhZTJlZDlmMjgxMDBjYTE4YWI4MzEwMjYzNyIsInVzZXJDb3VudCI6NDN9"/>
  <p:tag name="KSO_WPP_MARK_KEY" val="407d2ebe-e0b9-4439-91ed-2327d44eec14"/>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17e6c533-c748-4160-b984-a7fa39a46b55}"/>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60.9181102362205,&quot;width&quot;:2740.15590551181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721406a9-4a88-4a74-b8bb-1d1670ed19a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3060</Words>
  <Application>Microsoft Office PowerPoint</Application>
  <PresentationFormat>宽屏</PresentationFormat>
  <Paragraphs>1090</Paragraphs>
  <Slides>27</Slides>
  <Notes>2</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27</vt:i4>
      </vt:variant>
    </vt:vector>
  </HeadingPairs>
  <TitlesOfParts>
    <vt:vector size="40" baseType="lpstr">
      <vt:lpstr>DejaVu Sans</vt:lpstr>
      <vt:lpstr>等线</vt:lpstr>
      <vt:lpstr>等线 Light</vt:lpstr>
      <vt:lpstr>宋体</vt:lpstr>
      <vt:lpstr>微软雅黑</vt:lpstr>
      <vt:lpstr>Arial</vt:lpstr>
      <vt:lpstr>Calibri</vt:lpstr>
      <vt:lpstr>Symbol</vt:lpstr>
      <vt:lpstr>Wingdings</vt:lpstr>
      <vt:lpstr>Office Theme</vt:lpstr>
      <vt:lpstr>Office Theme</vt:lpstr>
      <vt:lpstr>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WIN10</dc:creator>
  <cp:lastModifiedBy>285819356@qq.com</cp:lastModifiedBy>
  <cp:revision>547</cp:revision>
  <cp:lastPrinted>2021-11-10T03:46:00Z</cp:lastPrinted>
  <dcterms:created xsi:type="dcterms:W3CDTF">2019-10-28T03:39:00Z</dcterms:created>
  <dcterms:modified xsi:type="dcterms:W3CDTF">2023-11-16T13:46:03Z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C9BDBD99A1654DEAB1A9DB4B6E8BD066_13</vt:lpwstr>
  </property>
  <property fmtid="{D5CDD505-2E9C-101B-9397-08002B2CF9AE}" pid="3" name="KSOProductBuildVer">
    <vt:lpwstr>2052-12.1.0.15374</vt:lpwstr>
  </property>
  <property fmtid="{D5CDD505-2E9C-101B-9397-08002B2CF9AE}" pid="4" name="KSOTemplateUUID">
    <vt:lpwstr>v1.0_mb_aF7Kie8WvdprhWRwCaa91Q==</vt:lpwstr>
  </property>
  <property fmtid="{D5CDD505-2E9C-101B-9397-08002B2CF9AE}" pid="5" name="PresentationFormat">
    <vt:lpwstr>自定义</vt:lpwstr>
  </property>
  <property fmtid="{D5CDD505-2E9C-101B-9397-08002B2CF9AE}" pid="6" name="Slides">
    <vt:i4>24</vt:i4>
  </property>
</Properties>
</file>